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83" r:id="rId3"/>
    <p:sldId id="281" r:id="rId4"/>
    <p:sldId id="284" r:id="rId5"/>
    <p:sldId id="280" r:id="rId6"/>
    <p:sldId id="282" r:id="rId7"/>
    <p:sldId id="285" r:id="rId8"/>
    <p:sldId id="288" r:id="rId9"/>
    <p:sldId id="291" r:id="rId10"/>
    <p:sldId id="289" r:id="rId11"/>
    <p:sldId id="290" r:id="rId12"/>
    <p:sldId id="292" r:id="rId13"/>
    <p:sldId id="293" r:id="rId14"/>
    <p:sldId id="298" r:id="rId15"/>
    <p:sldId id="299" r:id="rId16"/>
    <p:sldId id="305" r:id="rId17"/>
    <p:sldId id="300" r:id="rId18"/>
    <p:sldId id="301" r:id="rId19"/>
    <p:sldId id="302" r:id="rId20"/>
    <p:sldId id="303" r:id="rId21"/>
    <p:sldId id="304" r:id="rId22"/>
    <p:sldId id="29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F948D"/>
    <a:srgbClr val="006699"/>
    <a:srgbClr val="7FA8CD"/>
    <a:srgbClr val="7EB7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9" autoAdjust="0"/>
    <p:restoredTop sz="94695"/>
  </p:normalViewPr>
  <p:slideViewPr>
    <p:cSldViewPr snapToGrid="0">
      <p:cViewPr>
        <p:scale>
          <a:sx n="133" d="100"/>
          <a:sy n="133" d="100"/>
        </p:scale>
        <p:origin x="-23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8595F-FB18-4B05-87FF-B3467CC0E055}" type="datetimeFigureOut">
              <a:rPr lang="en-US" smtClean="0"/>
              <a:t>8/26/25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FC64F2-F113-457A-B6AF-0D1C993B65D6}" type="slidenum">
              <a:rPr lang="en-US" smtClean="0"/>
              <a:t>‹#›</a:t>
            </a:fld>
            <a:endParaRPr lang="en-US"/>
          </a:p>
        </p:txBody>
      </p:sp>
    </p:spTree>
    <p:extLst>
      <p:ext uri="{BB962C8B-B14F-4D97-AF65-F5344CB8AC3E}">
        <p14:creationId xmlns:p14="http://schemas.microsoft.com/office/powerpoint/2010/main" val="3306468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FC64F2-F113-457A-B6AF-0D1C993B65D6}" type="slidenum">
              <a:rPr lang="en-US" smtClean="0"/>
              <a:t>5</a:t>
            </a:fld>
            <a:endParaRPr lang="en-US"/>
          </a:p>
        </p:txBody>
      </p:sp>
    </p:spTree>
    <p:extLst>
      <p:ext uri="{BB962C8B-B14F-4D97-AF65-F5344CB8AC3E}">
        <p14:creationId xmlns:p14="http://schemas.microsoft.com/office/powerpoint/2010/main" val="264799320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3CCA94-E320-4855-9779-6EB04BBD2748}" type="datetimeFigureOut">
              <a:rPr lang="en-US" smtClean="0"/>
              <a:t>8/26/25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1788FA56-5A03-4B0C-85FB-818E1DCCA947}" type="slidenum">
              <a:rPr lang="en-US" smtClean="0"/>
              <a:t>‹#›</a:t>
            </a:fld>
            <a:endParaRPr lang="en-US"/>
          </a:p>
        </p:txBody>
      </p:sp>
    </p:spTree>
    <p:extLst>
      <p:ext uri="{BB962C8B-B14F-4D97-AF65-F5344CB8AC3E}">
        <p14:creationId xmlns:p14="http://schemas.microsoft.com/office/powerpoint/2010/main" val="624578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3CCA94-E320-4855-9779-6EB04BBD2748}" type="datetimeFigureOut">
              <a:rPr lang="en-US" smtClean="0"/>
              <a:t>8/26/25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2405518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2E3CCA94-E320-4855-9779-6EB04BBD2748}" type="datetimeFigureOut">
              <a:rPr lang="en-US" smtClean="0"/>
              <a:t>8/26/25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1788FA56-5A03-4B0C-85FB-818E1DCCA947}" type="slidenum">
              <a:rPr lang="en-US" smtClean="0"/>
              <a:t>‹#›</a:t>
            </a:fld>
            <a:endParaRPr lang="en-US"/>
          </a:p>
        </p:txBody>
      </p:sp>
    </p:spTree>
    <p:extLst>
      <p:ext uri="{BB962C8B-B14F-4D97-AF65-F5344CB8AC3E}">
        <p14:creationId xmlns:p14="http://schemas.microsoft.com/office/powerpoint/2010/main" val="2687214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3CCA94-E320-4855-9779-6EB04BBD2748}" type="datetimeFigureOut">
              <a:rPr lang="en-US" smtClean="0"/>
              <a:t>8/26/25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4280145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3CCA94-E320-4855-9779-6EB04BBD2748}" type="datetimeFigureOut">
              <a:rPr lang="en-US" smtClean="0"/>
              <a:t>8/26/25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273525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CCA94-E320-4855-9779-6EB04BBD2748}" type="datetimeFigureOut">
              <a:rPr lang="en-US" smtClean="0"/>
              <a:t>8/26/25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1912927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3CCA94-E320-4855-9779-6EB04BBD2748}" type="datetimeFigureOut">
              <a:rPr lang="en-US" smtClean="0"/>
              <a:t>8/26/25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1930743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3CCA94-E320-4855-9779-6EB04BBD2748}" type="datetimeFigureOut">
              <a:rPr lang="en-US" smtClean="0"/>
              <a:t>8/26/25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1592882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3CCA94-E320-4855-9779-6EB04BBD2748}" type="datetimeFigureOut">
              <a:rPr lang="en-US" smtClean="0"/>
              <a:t>8/26/25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43378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3CCA94-E320-4855-9779-6EB04BBD2748}" type="datetimeFigureOut">
              <a:rPr lang="en-US" smtClean="0"/>
              <a:t>8/26/25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927551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3CCA94-E320-4855-9779-6EB04BBD2748}" type="datetimeFigureOut">
              <a:rPr lang="en-US" smtClean="0"/>
              <a:t>8/26/25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8FA56-5A03-4B0C-85FB-818E1DCCA947}" type="slidenum">
              <a:rPr lang="en-US" smtClean="0"/>
              <a:t>‹#›</a:t>
            </a:fld>
            <a:endParaRPr lang="en-US"/>
          </a:p>
        </p:txBody>
      </p:sp>
    </p:spTree>
    <p:extLst>
      <p:ext uri="{BB962C8B-B14F-4D97-AF65-F5344CB8AC3E}">
        <p14:creationId xmlns:p14="http://schemas.microsoft.com/office/powerpoint/2010/main" val="272664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E3CCA94-E320-4855-9779-6EB04BBD2748}" type="datetimeFigureOut">
              <a:rPr lang="en-US" smtClean="0"/>
              <a:t>8/26/25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1788FA56-5A03-4B0C-85FB-818E1DCCA947}" type="slidenum">
              <a:rPr lang="en-US" smtClean="0"/>
              <a:t>‹#›</a:t>
            </a:fld>
            <a:endParaRPr lang="en-US"/>
          </a:p>
        </p:txBody>
      </p:sp>
    </p:spTree>
    <p:extLst>
      <p:ext uri="{BB962C8B-B14F-4D97-AF65-F5344CB8AC3E}">
        <p14:creationId xmlns:p14="http://schemas.microsoft.com/office/powerpoint/2010/main" val="4018127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tif"/></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vinuni.edu.vn/"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jpeg"/><Relationship Id="rId5" Type="http://schemas.microsoft.com/office/2007/relationships/hdphoto" Target="../media/hdphoto2.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jpeg"/><Relationship Id="rId5" Type="http://schemas.microsoft.com/office/2007/relationships/hdphoto" Target="../media/hdphoto2.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vinuni.edu.vn/" TargetMode="Externa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2.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hyperlink" Target="mailto:24thanh.nc@vinuni.edu.vn"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tif"/><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EFE1-C745-387C-06AE-61C20955D920}"/>
              </a:ext>
            </a:extLst>
          </p:cNvPr>
          <p:cNvSpPr>
            <a:spLocks noGrp="1"/>
          </p:cNvSpPr>
          <p:nvPr>
            <p:ph type="ctrTitle"/>
          </p:nvPr>
        </p:nvSpPr>
        <p:spPr>
          <a:xfrm>
            <a:off x="913336" y="1352036"/>
            <a:ext cx="10474133" cy="2805294"/>
          </a:xfrm>
        </p:spPr>
        <p:txBody>
          <a:bodyPr/>
          <a:lstStyle/>
          <a:p>
            <a:pPr>
              <a:lnSpc>
                <a:spcPct val="100000"/>
              </a:lnSpc>
            </a:pPr>
            <a:r>
              <a:rPr lang="en-US" sz="3000" dirty="0">
                <a:solidFill>
                  <a:srgbClr val="FF0000"/>
                </a:solidFill>
                <a:latin typeface="+mn-lt"/>
              </a:rPr>
              <a:t>T</a:t>
            </a:r>
            <a:r>
              <a:rPr lang="en-US" sz="3000" dirty="0">
                <a:solidFill>
                  <a:schemeClr val="tx1"/>
                </a:solidFill>
                <a:latin typeface="+mn-lt"/>
              </a:rPr>
              <a:t>he </a:t>
            </a:r>
            <a:r>
              <a:rPr lang="en-US" sz="3000" dirty="0">
                <a:solidFill>
                  <a:srgbClr val="FF0000"/>
                </a:solidFill>
                <a:latin typeface="+mn-lt"/>
              </a:rPr>
              <a:t>P</a:t>
            </a:r>
            <a:r>
              <a:rPr lang="en-US" sz="3000" dirty="0">
                <a:solidFill>
                  <a:schemeClr val="tx1"/>
                </a:solidFill>
                <a:latin typeface="+mn-lt"/>
              </a:rPr>
              <a:t>aradox of </a:t>
            </a:r>
            <a:r>
              <a:rPr lang="en-US" sz="3000" dirty="0">
                <a:solidFill>
                  <a:srgbClr val="FF0000"/>
                </a:solidFill>
                <a:latin typeface="+mn-lt"/>
              </a:rPr>
              <a:t>C</a:t>
            </a:r>
            <a:r>
              <a:rPr lang="en-US" sz="3000" dirty="0">
                <a:solidFill>
                  <a:schemeClr val="tx1"/>
                </a:solidFill>
                <a:latin typeface="+mn-lt"/>
              </a:rPr>
              <a:t>onnectivity: </a:t>
            </a:r>
            <a:r>
              <a:rPr lang="en-US" sz="3000" dirty="0">
                <a:solidFill>
                  <a:srgbClr val="FF0000"/>
                </a:solidFill>
                <a:latin typeface="+mn-lt"/>
              </a:rPr>
              <a:t>R</a:t>
            </a:r>
            <a:r>
              <a:rPr lang="en-US" sz="3000" dirty="0">
                <a:solidFill>
                  <a:schemeClr val="tx1"/>
                </a:solidFill>
                <a:latin typeface="+mn-lt"/>
              </a:rPr>
              <a:t>apid </a:t>
            </a:r>
            <a:r>
              <a:rPr lang="en-US" sz="3000" dirty="0">
                <a:solidFill>
                  <a:srgbClr val="FF0000"/>
                </a:solidFill>
                <a:latin typeface="+mn-lt"/>
              </a:rPr>
              <a:t>M</a:t>
            </a:r>
            <a:r>
              <a:rPr lang="en-US" sz="3000" dirty="0">
                <a:solidFill>
                  <a:schemeClr val="tx1"/>
                </a:solidFill>
                <a:latin typeface="+mn-lt"/>
              </a:rPr>
              <a:t>igration </a:t>
            </a:r>
            <a:r>
              <a:rPr lang="en-US" sz="3000" dirty="0">
                <a:solidFill>
                  <a:srgbClr val="FF0000"/>
                </a:solidFill>
                <a:latin typeface="+mn-lt"/>
              </a:rPr>
              <a:t>E</a:t>
            </a:r>
            <a:r>
              <a:rPr lang="en-US" sz="3000" dirty="0">
                <a:solidFill>
                  <a:schemeClr val="tx1"/>
                </a:solidFill>
                <a:latin typeface="+mn-lt"/>
              </a:rPr>
              <a:t>nhances </a:t>
            </a:r>
            <a:r>
              <a:rPr lang="en-US" sz="3000" dirty="0">
                <a:solidFill>
                  <a:srgbClr val="FF0000"/>
                </a:solidFill>
                <a:latin typeface="+mn-lt"/>
              </a:rPr>
              <a:t>F</a:t>
            </a:r>
            <a:r>
              <a:rPr lang="en-US" sz="3000" dirty="0">
                <a:solidFill>
                  <a:schemeClr val="tx1"/>
                </a:solidFill>
                <a:latin typeface="+mn-lt"/>
              </a:rPr>
              <a:t>ish </a:t>
            </a:r>
            <a:r>
              <a:rPr lang="en-US" sz="3000" dirty="0">
                <a:solidFill>
                  <a:srgbClr val="FF0000"/>
                </a:solidFill>
                <a:latin typeface="+mn-lt"/>
              </a:rPr>
              <a:t>B</a:t>
            </a:r>
            <a:r>
              <a:rPr lang="en-US" sz="3000" dirty="0">
                <a:solidFill>
                  <a:schemeClr val="tx1"/>
                </a:solidFill>
                <a:latin typeface="+mn-lt"/>
              </a:rPr>
              <a:t>iomass </a:t>
            </a:r>
            <a:r>
              <a:rPr lang="en-US" sz="3000" dirty="0">
                <a:solidFill>
                  <a:srgbClr val="FF0000"/>
                </a:solidFill>
                <a:latin typeface="+mn-lt"/>
              </a:rPr>
              <a:t>b</a:t>
            </a:r>
            <a:r>
              <a:rPr lang="en-US" sz="3000" dirty="0">
                <a:solidFill>
                  <a:schemeClr val="tx1"/>
                </a:solidFill>
                <a:latin typeface="+mn-lt"/>
              </a:rPr>
              <a:t>ut </a:t>
            </a:r>
            <a:r>
              <a:rPr lang="en-US" sz="3000" dirty="0">
                <a:solidFill>
                  <a:srgbClr val="FF0000"/>
                </a:solidFill>
                <a:latin typeface="+mn-lt"/>
              </a:rPr>
              <a:t>N</a:t>
            </a:r>
            <a:r>
              <a:rPr lang="en-US" sz="3000" dirty="0">
                <a:solidFill>
                  <a:schemeClr val="tx1"/>
                </a:solidFill>
                <a:latin typeface="+mn-lt"/>
              </a:rPr>
              <a:t>ot </a:t>
            </a:r>
            <a:r>
              <a:rPr lang="en-US" sz="3000" dirty="0">
                <a:solidFill>
                  <a:srgbClr val="FF0000"/>
                </a:solidFill>
                <a:latin typeface="+mn-lt"/>
              </a:rPr>
              <a:t>M</a:t>
            </a:r>
            <a:r>
              <a:rPr lang="en-US" sz="3000" dirty="0">
                <a:solidFill>
                  <a:schemeClr val="tx1"/>
                </a:solidFill>
                <a:latin typeface="+mn-lt"/>
              </a:rPr>
              <a:t>aximum </a:t>
            </a:r>
            <a:r>
              <a:rPr lang="en-US" sz="3000" dirty="0">
                <a:solidFill>
                  <a:srgbClr val="FF0000"/>
                </a:solidFill>
                <a:latin typeface="+mn-lt"/>
              </a:rPr>
              <a:t>S</a:t>
            </a:r>
            <a:r>
              <a:rPr lang="en-US" sz="3000" dirty="0">
                <a:solidFill>
                  <a:schemeClr val="tx1"/>
                </a:solidFill>
                <a:latin typeface="+mn-lt"/>
              </a:rPr>
              <a:t>ustainable </a:t>
            </a:r>
            <a:r>
              <a:rPr lang="en-US" sz="3000" dirty="0">
                <a:solidFill>
                  <a:srgbClr val="FF0000"/>
                </a:solidFill>
                <a:latin typeface="+mn-lt"/>
              </a:rPr>
              <a:t>Y</a:t>
            </a:r>
            <a:r>
              <a:rPr lang="en-US" sz="3000" dirty="0">
                <a:solidFill>
                  <a:schemeClr val="tx1"/>
                </a:solidFill>
                <a:latin typeface="+mn-lt"/>
              </a:rPr>
              <a:t>ield in </a:t>
            </a:r>
            <a:r>
              <a:rPr lang="en-US" sz="3000" dirty="0">
                <a:solidFill>
                  <a:srgbClr val="FF0000"/>
                </a:solidFill>
                <a:latin typeface="+mn-lt"/>
              </a:rPr>
              <a:t>G</a:t>
            </a:r>
            <a:r>
              <a:rPr lang="en-US" sz="3000" dirty="0">
                <a:solidFill>
                  <a:schemeClr val="tx1"/>
                </a:solidFill>
                <a:latin typeface="+mn-lt"/>
              </a:rPr>
              <a:t>eneralized </a:t>
            </a:r>
            <a:r>
              <a:rPr lang="en-US" sz="3000" dirty="0">
                <a:solidFill>
                  <a:srgbClr val="FF0000"/>
                </a:solidFill>
                <a:latin typeface="+mn-lt"/>
              </a:rPr>
              <a:t>L</a:t>
            </a:r>
            <a:r>
              <a:rPr lang="en-US" sz="3000" dirty="0">
                <a:solidFill>
                  <a:schemeClr val="tx1"/>
                </a:solidFill>
                <a:latin typeface="+mn-lt"/>
              </a:rPr>
              <a:t>ogistic Two-Patch </a:t>
            </a:r>
            <a:r>
              <a:rPr lang="en-US" sz="3000" dirty="0">
                <a:solidFill>
                  <a:srgbClr val="FF0000"/>
                </a:solidFill>
                <a:latin typeface="+mn-lt"/>
              </a:rPr>
              <a:t>F</a:t>
            </a:r>
            <a:r>
              <a:rPr lang="en-US" sz="3000" dirty="0">
                <a:solidFill>
                  <a:schemeClr val="tx1"/>
                </a:solidFill>
                <a:latin typeface="+mn-lt"/>
              </a:rPr>
              <a:t>ishery </a:t>
            </a:r>
            <a:r>
              <a:rPr lang="en-US" sz="3000" dirty="0">
                <a:solidFill>
                  <a:srgbClr val="FF0000"/>
                </a:solidFill>
                <a:latin typeface="+mn-lt"/>
              </a:rPr>
              <a:t>S</a:t>
            </a:r>
            <a:r>
              <a:rPr lang="en-US" sz="3000" dirty="0">
                <a:solidFill>
                  <a:schemeClr val="tx1"/>
                </a:solidFill>
                <a:latin typeface="+mn-lt"/>
              </a:rPr>
              <a:t>ystem</a:t>
            </a:r>
          </a:p>
        </p:txBody>
      </p:sp>
      <p:sp>
        <p:nvSpPr>
          <p:cNvPr id="3" name="Subtitle 2">
            <a:extLst>
              <a:ext uri="{FF2B5EF4-FFF2-40B4-BE49-F238E27FC236}">
                <a16:creationId xmlns:a16="http://schemas.microsoft.com/office/drawing/2014/main" id="{96E0D562-AF91-53EA-67AF-5614A183E5FE}"/>
              </a:ext>
            </a:extLst>
          </p:cNvPr>
          <p:cNvSpPr>
            <a:spLocks noGrp="1"/>
          </p:cNvSpPr>
          <p:nvPr>
            <p:ph type="subTitle" idx="1"/>
          </p:nvPr>
        </p:nvSpPr>
        <p:spPr>
          <a:xfrm>
            <a:off x="851550" y="4524179"/>
            <a:ext cx="9580999" cy="1502025"/>
          </a:xfrm>
        </p:spPr>
        <p:txBody>
          <a:bodyPr>
            <a:noAutofit/>
          </a:bodyPr>
          <a:lstStyle/>
          <a:p>
            <a:r>
              <a:rPr lang="en-US" dirty="0"/>
              <a:t>Thanh Nguyen-Cung</a:t>
            </a:r>
          </a:p>
          <a:p>
            <a:r>
              <a:rPr lang="en-US" dirty="0"/>
              <a:t>Cosmos Lab, VinUniversity, Vietnam &amp; UMMISCO, IRD, France </a:t>
            </a:r>
          </a:p>
          <a:p>
            <a:r>
              <a:rPr lang="en-US" i="1" dirty="0"/>
              <a:t>join work with Doanh Nguyen-Ngoc, Pierre Auger and Tri Nguyen-Huu</a:t>
            </a:r>
          </a:p>
        </p:txBody>
      </p:sp>
      <p:pic>
        <p:nvPicPr>
          <p:cNvPr id="9" name="Picture 2" descr="Center for Environmental Intelligence">
            <a:extLst>
              <a:ext uri="{FF2B5EF4-FFF2-40B4-BE49-F238E27FC236}">
                <a16:creationId xmlns:a16="http://schemas.microsoft.com/office/drawing/2014/main" id="{660A91C8-CB9E-BD07-DB8E-5B78DC6B04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0335" y="6129986"/>
            <a:ext cx="3006612" cy="578356"/>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109;p1" descr="VinUniversity - ISCN">
            <a:extLst>
              <a:ext uri="{FF2B5EF4-FFF2-40B4-BE49-F238E27FC236}">
                <a16:creationId xmlns:a16="http://schemas.microsoft.com/office/drawing/2014/main" id="{7EF4E9FB-05A0-F7EF-FA46-CC72D27AC2BF}"/>
              </a:ext>
            </a:extLst>
          </p:cNvPr>
          <p:cNvPicPr preferRelativeResize="0"/>
          <p:nvPr/>
        </p:nvPicPr>
        <p:blipFill rotWithShape="1">
          <a:blip r:embed="rId3">
            <a:alphaModFix/>
          </a:blip>
          <a:srcRect/>
          <a:stretch/>
        </p:blipFill>
        <p:spPr>
          <a:xfrm>
            <a:off x="5149214" y="6117628"/>
            <a:ext cx="744959" cy="547587"/>
          </a:xfrm>
          <a:prstGeom prst="rect">
            <a:avLst/>
          </a:prstGeom>
          <a:noFill/>
          <a:ln>
            <a:noFill/>
          </a:ln>
        </p:spPr>
      </p:pic>
      <p:pic>
        <p:nvPicPr>
          <p:cNvPr id="11" name="Image" descr="Image">
            <a:extLst>
              <a:ext uri="{FF2B5EF4-FFF2-40B4-BE49-F238E27FC236}">
                <a16:creationId xmlns:a16="http://schemas.microsoft.com/office/drawing/2014/main" id="{0C5FA50E-B8BB-275B-E24C-0A44719340A2}"/>
              </a:ext>
            </a:extLst>
          </p:cNvPr>
          <p:cNvPicPr>
            <a:picLocks noChangeAspect="1"/>
          </p:cNvPicPr>
          <p:nvPr/>
        </p:nvPicPr>
        <p:blipFill>
          <a:blip r:embed="rId4"/>
          <a:srcRect t="38810" b="29828"/>
          <a:stretch>
            <a:fillRect/>
          </a:stretch>
        </p:blipFill>
        <p:spPr>
          <a:xfrm>
            <a:off x="913337" y="6129987"/>
            <a:ext cx="1902634" cy="584503"/>
          </a:xfrm>
          <a:prstGeom prst="rect">
            <a:avLst/>
          </a:prstGeom>
          <a:ln w="12700" cap="flat">
            <a:noFill/>
            <a:miter lim="400000"/>
          </a:ln>
          <a:effectLst/>
        </p:spPr>
      </p:pic>
      <p:pic>
        <p:nvPicPr>
          <p:cNvPr id="12" name="Picture 11" descr="Bienvenue sur UMMISCO | Unité de ...">
            <a:extLst>
              <a:ext uri="{FF2B5EF4-FFF2-40B4-BE49-F238E27FC236}">
                <a16:creationId xmlns:a16="http://schemas.microsoft.com/office/drawing/2014/main" id="{11E944F1-70BF-C890-39EA-E9467FDDDB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27143" y="6093068"/>
            <a:ext cx="1070418" cy="5845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logo IRD - Plateforme Elsa">
            <a:extLst>
              <a:ext uri="{FF2B5EF4-FFF2-40B4-BE49-F238E27FC236}">
                <a16:creationId xmlns:a16="http://schemas.microsoft.com/office/drawing/2014/main" id="{93B85BD6-14C3-8807-6D15-CDF8C53766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70556" y="6050518"/>
            <a:ext cx="2161733" cy="627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71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2" name="Oval 11">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5" name="Picture 4">
            <a:extLst>
              <a:ext uri="{FF2B5EF4-FFF2-40B4-BE49-F238E27FC236}">
                <a16:creationId xmlns:a16="http://schemas.microsoft.com/office/drawing/2014/main" id="{80C251AF-5BF8-E064-7B58-66BCA0637A13}"/>
              </a:ext>
            </a:extLst>
          </p:cNvPr>
          <p:cNvPicPr>
            <a:picLocks noChangeAspect="1"/>
          </p:cNvPicPr>
          <p:nvPr/>
        </p:nvPicPr>
        <p:blipFill>
          <a:blip r:embed="rId4"/>
          <a:srcRect r="15556" b="1"/>
          <a:stretch/>
        </p:blipFill>
        <p:spPr>
          <a:xfrm>
            <a:off x="20" y="10"/>
            <a:ext cx="12191980" cy="6857990"/>
          </a:xfrm>
          <a:prstGeom prst="rect">
            <a:avLst/>
          </a:prstGeom>
        </p:spPr>
      </p:pic>
      <p:sp>
        <p:nvSpPr>
          <p:cNvPr id="8" name="TextBox 7">
            <a:extLst>
              <a:ext uri="{FF2B5EF4-FFF2-40B4-BE49-F238E27FC236}">
                <a16:creationId xmlns:a16="http://schemas.microsoft.com/office/drawing/2014/main" id="{B281E5AA-931D-1099-8900-E85280BDEC50}"/>
              </a:ext>
            </a:extLst>
          </p:cNvPr>
          <p:cNvSpPr txBox="1"/>
          <p:nvPr/>
        </p:nvSpPr>
        <p:spPr>
          <a:xfrm>
            <a:off x="1124465" y="1248032"/>
            <a:ext cx="2128724" cy="338554"/>
          </a:xfrm>
          <a:prstGeom prst="rect">
            <a:avLst/>
          </a:prstGeom>
          <a:noFill/>
        </p:spPr>
        <p:txBody>
          <a:bodyPr wrap="none" rtlCol="0">
            <a:spAutoFit/>
          </a:bodyPr>
          <a:lstStyle/>
          <a:p>
            <a:r>
              <a:rPr lang="en-US" sz="1600" dirty="0">
                <a:solidFill>
                  <a:srgbClr val="0000FF"/>
                </a:solidFill>
                <a:hlinkClick r:id="rId5">
                  <a:extLst>
                    <a:ext uri="{A12FA001-AC4F-418D-AE19-62706E023703}">
                      <ahyp:hlinkClr xmlns:ahyp="http://schemas.microsoft.com/office/drawing/2018/hyperlinkcolor" val="tx"/>
                    </a:ext>
                  </a:extLst>
                </a:hlinkClick>
              </a:rPr>
              <a:t>http://vinuni.edu.vn</a:t>
            </a:r>
            <a:r>
              <a:rPr lang="en-US" sz="1600" dirty="0">
                <a:solidFill>
                  <a:srgbClr val="0000FF"/>
                </a:solidFill>
              </a:rPr>
              <a:t> </a:t>
            </a:r>
          </a:p>
        </p:txBody>
      </p:sp>
    </p:spTree>
    <p:extLst>
      <p:ext uri="{BB962C8B-B14F-4D97-AF65-F5344CB8AC3E}">
        <p14:creationId xmlns:p14="http://schemas.microsoft.com/office/powerpoint/2010/main" val="3373640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56" name="Oval 2055">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057" name="Oval 2056">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2059" name="Rectangle 2058">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A5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050" name="Picture 2" descr="VinUni to incorporate ChatGPT into educational process - Vietnam Economic  Times | VnEconomy">
            <a:extLst>
              <a:ext uri="{FF2B5EF4-FFF2-40B4-BE49-F238E27FC236}">
                <a16:creationId xmlns:a16="http://schemas.microsoft.com/office/drawing/2014/main" id="{52CDB474-8C95-339E-3205-5DAEFA2522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7068" r="1" b="9865"/>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2063" name="Rectangle 2062">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64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F729E6-73DB-3A13-5EF4-F6099414917E}"/>
            </a:ext>
          </a:extLst>
        </p:cNvPr>
        <p:cNvGrpSpPr/>
        <p:nvPr/>
      </p:nvGrpSpPr>
      <p:grpSpPr>
        <a:xfrm>
          <a:off x="0" y="0"/>
          <a:ext cx="0" cy="0"/>
          <a:chOff x="0" y="0"/>
          <a:chExt cx="0" cy="0"/>
        </a:xfrm>
      </p:grpSpPr>
      <p:grpSp>
        <p:nvGrpSpPr>
          <p:cNvPr id="6151" name="Group 6150">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6152" name="Oval 6151">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6153" name="Oval 6152">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6146" name="Picture 2" descr="VINUNIVERSITY CAMPUS OPENING CEREMONY - College of Business and Management">
            <a:extLst>
              <a:ext uri="{FF2B5EF4-FFF2-40B4-BE49-F238E27FC236}">
                <a16:creationId xmlns:a16="http://schemas.microsoft.com/office/drawing/2014/main" id="{9F1F638A-FC90-9091-7608-264170EBAB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1838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5" name="Group 1034">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36" name="Oval 1035">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37" name="Oval 1036">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039" name="Rectangle 1038">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4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5">
              <a:alphaModFix amt="5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030" name="Picture 6" descr="VinUniversity awarded 4 Star overall rating by Quacquarelli Symonds">
            <a:extLst>
              <a:ext uri="{FF2B5EF4-FFF2-40B4-BE49-F238E27FC236}">
                <a16:creationId xmlns:a16="http://schemas.microsoft.com/office/drawing/2014/main" id="{EEA99355-9946-2DB8-C892-608EA79967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3412" r="1" b="1"/>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1043" name="Rectangle 1042">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0858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080" name="Oval 3079">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3081" name="Oval 3080">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3083" name="Rectangle 3082">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56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074" name="Picture 2" descr="VinUniversity Has Officially Opened Application Portal for Regular  Admission Round (Undergraduate) and Graduate Medical Education Programs -  VinUni">
            <a:extLst>
              <a:ext uri="{FF2B5EF4-FFF2-40B4-BE49-F238E27FC236}">
                <a16:creationId xmlns:a16="http://schemas.microsoft.com/office/drawing/2014/main" id="{B68EB7BF-05BF-A574-5E3C-3DDC22E797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3177" r="1" b="1"/>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3087" name="Rectangle 3086">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12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A2C8B-1732-BC56-4CC6-F1865E7D276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3" name="Picture 2" descr="A blue screen with a globe and text&#10;&#10;AI-generated content may be incorrect.">
            <a:extLst>
              <a:ext uri="{FF2B5EF4-FFF2-40B4-BE49-F238E27FC236}">
                <a16:creationId xmlns:a16="http://schemas.microsoft.com/office/drawing/2014/main" id="{0374A405-245B-C408-3521-044BE5175E75}"/>
              </a:ext>
            </a:extLst>
          </p:cNvPr>
          <p:cNvPicPr>
            <a:picLocks noChangeAspect="1"/>
          </p:cNvPicPr>
          <p:nvPr/>
        </p:nvPicPr>
        <p:blipFill>
          <a:blip r:embed="rId4"/>
          <a:srcRect l="2414" r="25142" b="1"/>
          <a:stretch/>
        </p:blipFill>
        <p:spPr>
          <a:xfrm>
            <a:off x="20" y="10"/>
            <a:ext cx="12191980" cy="6857990"/>
          </a:xfrm>
          <a:prstGeom prst="rect">
            <a:avLst/>
          </a:prstGeom>
        </p:spPr>
      </p:pic>
      <p:sp>
        <p:nvSpPr>
          <p:cNvPr id="4" name="TextBox 3">
            <a:extLst>
              <a:ext uri="{FF2B5EF4-FFF2-40B4-BE49-F238E27FC236}">
                <a16:creationId xmlns:a16="http://schemas.microsoft.com/office/drawing/2014/main" id="{198272B2-36C9-B919-22FD-DF800F2E7F6D}"/>
              </a:ext>
            </a:extLst>
          </p:cNvPr>
          <p:cNvSpPr txBox="1"/>
          <p:nvPr/>
        </p:nvSpPr>
        <p:spPr>
          <a:xfrm>
            <a:off x="1235676" y="704335"/>
            <a:ext cx="2471767" cy="338554"/>
          </a:xfrm>
          <a:prstGeom prst="rect">
            <a:avLst/>
          </a:prstGeom>
          <a:noFill/>
        </p:spPr>
        <p:txBody>
          <a:bodyPr wrap="none" rtlCol="0">
            <a:spAutoFit/>
          </a:bodyPr>
          <a:lstStyle/>
          <a:p>
            <a:r>
              <a:rPr lang="en-US" sz="1600" dirty="0">
                <a:solidFill>
                  <a:srgbClr val="0000FF"/>
                </a:solidFill>
                <a:hlinkClick r:id="rId5">
                  <a:extLst>
                    <a:ext uri="{A12FA001-AC4F-418D-AE19-62706E023703}">
                      <ahyp:hlinkClr xmlns:ahyp="http://schemas.microsoft.com/office/drawing/2018/hyperlinkcolor" val="tx"/>
                    </a:ext>
                  </a:extLst>
                </a:hlinkClick>
              </a:rPr>
              <a:t>http://cei.vinuni.edu.vn</a:t>
            </a:r>
            <a:r>
              <a:rPr lang="en-US" sz="1600" dirty="0">
                <a:solidFill>
                  <a:srgbClr val="0000FF"/>
                </a:solidFill>
              </a:rPr>
              <a:t> </a:t>
            </a:r>
          </a:p>
        </p:txBody>
      </p:sp>
    </p:spTree>
    <p:extLst>
      <p:ext uri="{BB962C8B-B14F-4D97-AF65-F5344CB8AC3E}">
        <p14:creationId xmlns:p14="http://schemas.microsoft.com/office/powerpoint/2010/main" val="66921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5" name="Oval 24">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6" name="Oval 25">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28" name="Rectangle 27">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2" name="Rectangle 31">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E8CEBD3-1809-3B6D-131A-EFA3504A8B11}"/>
              </a:ext>
            </a:extLst>
          </p:cNvPr>
          <p:cNvPicPr>
            <a:picLocks noChangeAspect="1"/>
          </p:cNvPicPr>
          <p:nvPr/>
        </p:nvPicPr>
        <p:blipFill>
          <a:blip r:embed="rId6"/>
          <a:srcRect b="11341"/>
          <a:stretch/>
        </p:blipFill>
        <p:spPr>
          <a:xfrm>
            <a:off x="1894808" y="803062"/>
            <a:ext cx="8402382" cy="5251874"/>
          </a:xfrm>
          <a:prstGeom prst="rect">
            <a:avLst/>
          </a:prstGeom>
        </p:spPr>
      </p:pic>
    </p:spTree>
    <p:extLst>
      <p:ext uri="{BB962C8B-B14F-4D97-AF65-F5344CB8AC3E}">
        <p14:creationId xmlns:p14="http://schemas.microsoft.com/office/powerpoint/2010/main" val="3187847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3968D9-80DC-F48B-74A6-4B2CFADC33D5}"/>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2" name="Rectangle 1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7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ABC60D2-7DB1-210A-848D-613C9F926153}"/>
              </a:ext>
            </a:extLst>
          </p:cNvPr>
          <p:cNvPicPr>
            <a:picLocks noChangeAspect="1"/>
          </p:cNvPicPr>
          <p:nvPr/>
        </p:nvPicPr>
        <p:blipFill>
          <a:blip r:embed="rId6"/>
          <a:stretch>
            <a:fillRect/>
          </a:stretch>
        </p:blipFill>
        <p:spPr>
          <a:xfrm>
            <a:off x="2358011" y="803062"/>
            <a:ext cx="7475976" cy="5251874"/>
          </a:xfrm>
          <a:prstGeom prst="rect">
            <a:avLst/>
          </a:prstGeom>
        </p:spPr>
      </p:pic>
    </p:spTree>
    <p:extLst>
      <p:ext uri="{BB962C8B-B14F-4D97-AF65-F5344CB8AC3E}">
        <p14:creationId xmlns:p14="http://schemas.microsoft.com/office/powerpoint/2010/main" val="4202341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68738B-E662-46ED-D8E7-96CBDC68185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2" name="Rectangle 1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D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64CBBB8-561B-F61F-1A45-59836A9BD3A5}"/>
              </a:ext>
            </a:extLst>
          </p:cNvPr>
          <p:cNvPicPr>
            <a:picLocks noChangeAspect="1"/>
          </p:cNvPicPr>
          <p:nvPr/>
        </p:nvPicPr>
        <p:blipFill>
          <a:blip r:embed="rId6"/>
          <a:stretch>
            <a:fillRect/>
          </a:stretch>
        </p:blipFill>
        <p:spPr>
          <a:xfrm>
            <a:off x="2423360" y="803062"/>
            <a:ext cx="7345279" cy="5251874"/>
          </a:xfrm>
          <a:prstGeom prst="rect">
            <a:avLst/>
          </a:prstGeom>
        </p:spPr>
      </p:pic>
    </p:spTree>
    <p:extLst>
      <p:ext uri="{BB962C8B-B14F-4D97-AF65-F5344CB8AC3E}">
        <p14:creationId xmlns:p14="http://schemas.microsoft.com/office/powerpoint/2010/main" val="59550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37CD05-0130-538E-F700-4D7992B3303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2" name="Rectangle 1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255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C72DD43-EADA-1A84-5DD8-DDB83088D504}"/>
              </a:ext>
            </a:extLst>
          </p:cNvPr>
          <p:cNvPicPr>
            <a:picLocks noChangeAspect="1"/>
          </p:cNvPicPr>
          <p:nvPr/>
        </p:nvPicPr>
        <p:blipFill>
          <a:blip r:embed="rId6"/>
          <a:stretch>
            <a:fillRect/>
          </a:stretch>
        </p:blipFill>
        <p:spPr>
          <a:xfrm>
            <a:off x="2371266" y="803062"/>
            <a:ext cx="7449466" cy="5251874"/>
          </a:xfrm>
          <a:prstGeom prst="rect">
            <a:avLst/>
          </a:prstGeom>
        </p:spPr>
      </p:pic>
    </p:spTree>
    <p:extLst>
      <p:ext uri="{BB962C8B-B14F-4D97-AF65-F5344CB8AC3E}">
        <p14:creationId xmlns:p14="http://schemas.microsoft.com/office/powerpoint/2010/main" val="2583516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E543EE-1AA3-6612-A84A-2FEA8AC34B82}"/>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1" name="Oval 20">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22" name="Rectangle 2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5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8706F78-B785-3B7D-5713-33230303BFE7}"/>
              </a:ext>
            </a:extLst>
          </p:cNvPr>
          <p:cNvPicPr>
            <a:picLocks noChangeAspect="1"/>
          </p:cNvPicPr>
          <p:nvPr/>
        </p:nvPicPr>
        <p:blipFill>
          <a:blip r:embed="rId6"/>
          <a:stretch>
            <a:fillRect/>
          </a:stretch>
        </p:blipFill>
        <p:spPr>
          <a:xfrm>
            <a:off x="2317673" y="803062"/>
            <a:ext cx="7556652" cy="5251874"/>
          </a:xfrm>
          <a:prstGeom prst="rect">
            <a:avLst/>
          </a:prstGeom>
        </p:spPr>
      </p:pic>
    </p:spTree>
    <p:extLst>
      <p:ext uri="{BB962C8B-B14F-4D97-AF65-F5344CB8AC3E}">
        <p14:creationId xmlns:p14="http://schemas.microsoft.com/office/powerpoint/2010/main" val="2376670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5C7B88-F115-3F62-4DE0-E9011B99B22F}"/>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A313B03-D361-4EC9-AF52-0B3C1C92C2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9" name="Oval 8">
              <a:extLst>
                <a:ext uri="{FF2B5EF4-FFF2-40B4-BE49-F238E27FC236}">
                  <a16:creationId xmlns:a16="http://schemas.microsoft.com/office/drawing/2014/main" id="{5E79CB85-A08A-4579-86F6-A8AA97551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a:extLst>
                <a:ext uri="{FF2B5EF4-FFF2-40B4-BE49-F238E27FC236}">
                  <a16:creationId xmlns:a16="http://schemas.microsoft.com/office/drawing/2014/main" id="{D6C61C9C-364D-4CB6-B9D1-1A6F50F6A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2" name="Rectangle 1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94D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4">
              <a:alphaModFix amt="5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AF349DE-4782-411E-E185-252513B723E4}"/>
              </a:ext>
            </a:extLst>
          </p:cNvPr>
          <p:cNvPicPr>
            <a:picLocks noChangeAspect="1"/>
          </p:cNvPicPr>
          <p:nvPr/>
        </p:nvPicPr>
        <p:blipFill>
          <a:blip r:embed="rId6"/>
          <a:stretch>
            <a:fillRect/>
          </a:stretch>
        </p:blipFill>
        <p:spPr>
          <a:xfrm>
            <a:off x="2583041" y="803062"/>
            <a:ext cx="7025917" cy="5251874"/>
          </a:xfrm>
          <a:prstGeom prst="rect">
            <a:avLst/>
          </a:prstGeom>
        </p:spPr>
      </p:pic>
    </p:spTree>
    <p:extLst>
      <p:ext uri="{BB962C8B-B14F-4D97-AF65-F5344CB8AC3E}">
        <p14:creationId xmlns:p14="http://schemas.microsoft.com/office/powerpoint/2010/main" val="2894247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1069848" y="484632"/>
            <a:ext cx="10058400" cy="1151663"/>
          </a:xfrm>
        </p:spPr>
        <p:txBody>
          <a:bodyPr>
            <a:normAutofit fontScale="90000"/>
          </a:bodyPr>
          <a:lstStyle/>
          <a:p>
            <a:r>
              <a:rPr lang="en-US" dirty="0"/>
              <a:t>Single Patch Generalized Logistic Model</a:t>
            </a:r>
            <a:endParaRPr lang="en-VN" dirty="0"/>
          </a:p>
        </p:txBody>
      </p:sp>
      <p:pic>
        <p:nvPicPr>
          <p:cNvPr id="4" name="Content Placeholder 3">
            <a:extLst>
              <a:ext uri="{FF2B5EF4-FFF2-40B4-BE49-F238E27FC236}">
                <a16:creationId xmlns:a16="http://schemas.microsoft.com/office/drawing/2014/main" id="{8D224701-33F1-7545-BB8C-5DEBDB5DAF89}"/>
              </a:ext>
            </a:extLst>
          </p:cNvPr>
          <p:cNvPicPr>
            <a:picLocks noGrp="1" noChangeAspect="1"/>
          </p:cNvPicPr>
          <p:nvPr>
            <p:ph idx="1"/>
          </p:nvPr>
        </p:nvPicPr>
        <p:blipFill>
          <a:blip r:embed="rId2"/>
          <a:stretch>
            <a:fillRect/>
          </a:stretch>
        </p:blipFill>
        <p:spPr>
          <a:xfrm>
            <a:off x="4131832" y="2136785"/>
            <a:ext cx="4029613" cy="812992"/>
          </a:xfrm>
          <a:prstGeom prst="rect">
            <a:avLst/>
          </a:prstGeom>
        </p:spPr>
      </p:pic>
      <p:sp>
        <p:nvSpPr>
          <p:cNvPr id="6" name="TextBox 5">
            <a:extLst>
              <a:ext uri="{FF2B5EF4-FFF2-40B4-BE49-F238E27FC236}">
                <a16:creationId xmlns:a16="http://schemas.microsoft.com/office/drawing/2014/main" id="{2553A8DB-A966-2043-A0B9-A8FC0223A4F5}"/>
              </a:ext>
            </a:extLst>
          </p:cNvPr>
          <p:cNvSpPr txBox="1"/>
          <p:nvPr/>
        </p:nvSpPr>
        <p:spPr>
          <a:xfrm>
            <a:off x="1836821" y="1701874"/>
            <a:ext cx="8518358" cy="369332"/>
          </a:xfrm>
          <a:prstGeom prst="rect">
            <a:avLst/>
          </a:prstGeom>
          <a:noFill/>
        </p:spPr>
        <p:txBody>
          <a:bodyPr wrap="square" rtlCol="0">
            <a:spAutoFit/>
          </a:bodyPr>
          <a:lstStyle/>
          <a:p>
            <a:r>
              <a:rPr lang="en-US" dirty="0"/>
              <a:t>The dynamics of the system is described by the following differential equation</a:t>
            </a:r>
            <a:endParaRPr lang="en-VN" dirty="0"/>
          </a:p>
        </p:txBody>
      </p:sp>
      <p:sp>
        <p:nvSpPr>
          <p:cNvPr id="8" name="TextBox 7">
            <a:extLst>
              <a:ext uri="{FF2B5EF4-FFF2-40B4-BE49-F238E27FC236}">
                <a16:creationId xmlns:a16="http://schemas.microsoft.com/office/drawing/2014/main" id="{16694FE2-1A91-0843-9EB1-DEBC709BEE64}"/>
              </a:ext>
            </a:extLst>
          </p:cNvPr>
          <p:cNvSpPr txBox="1"/>
          <p:nvPr/>
        </p:nvSpPr>
        <p:spPr>
          <a:xfrm>
            <a:off x="1836821" y="3043637"/>
            <a:ext cx="3812839" cy="1754326"/>
          </a:xfrm>
          <a:prstGeom prst="rect">
            <a:avLst/>
          </a:prstGeom>
          <a:noFill/>
        </p:spPr>
        <p:txBody>
          <a:bodyPr wrap="none" rtlCol="0">
            <a:spAutoFit/>
          </a:bodyPr>
          <a:lstStyle/>
          <a:p>
            <a:r>
              <a:rPr lang="en-US" dirty="0"/>
              <a:t>B: biomass </a:t>
            </a:r>
          </a:p>
          <a:p>
            <a:r>
              <a:rPr lang="en-US" dirty="0"/>
              <a:t>K: carrying Capacity</a:t>
            </a:r>
            <a:br>
              <a:rPr lang="en-US" dirty="0"/>
            </a:br>
            <a:r>
              <a:rPr lang="en-US" dirty="0"/>
              <a:t>r: growth rate</a:t>
            </a:r>
          </a:p>
          <a:p>
            <a:r>
              <a:rPr lang="en-US" dirty="0"/>
              <a:t>q: catchability coefficient</a:t>
            </a:r>
          </a:p>
          <a:p>
            <a:r>
              <a:rPr lang="en-US" dirty="0"/>
              <a:t>E: fishing effort</a:t>
            </a:r>
          </a:p>
          <a:p>
            <a:r>
              <a:rPr lang="en-US" dirty="0"/>
              <a:t>m: generalizes the growth function</a:t>
            </a:r>
          </a:p>
        </p:txBody>
      </p:sp>
      <p:sp>
        <p:nvSpPr>
          <p:cNvPr id="9" name="TextBox 8">
            <a:extLst>
              <a:ext uri="{FF2B5EF4-FFF2-40B4-BE49-F238E27FC236}">
                <a16:creationId xmlns:a16="http://schemas.microsoft.com/office/drawing/2014/main" id="{20D5E575-C354-2744-A516-5572B21F6909}"/>
              </a:ext>
            </a:extLst>
          </p:cNvPr>
          <p:cNvSpPr txBox="1"/>
          <p:nvPr/>
        </p:nvSpPr>
        <p:spPr>
          <a:xfrm>
            <a:off x="1513572" y="4971460"/>
            <a:ext cx="9164855" cy="369332"/>
          </a:xfrm>
          <a:prstGeom prst="rect">
            <a:avLst/>
          </a:prstGeom>
          <a:noFill/>
        </p:spPr>
        <p:txBody>
          <a:bodyPr wrap="square" rtlCol="0">
            <a:spAutoFit/>
          </a:bodyPr>
          <a:lstStyle/>
          <a:p>
            <a:r>
              <a:rPr lang="en-US" dirty="0"/>
              <a:t>When m = 1, this equation reduces to the well- known classical logistic growth model.</a:t>
            </a:r>
            <a:endParaRPr lang="en-VN" dirty="0"/>
          </a:p>
        </p:txBody>
      </p:sp>
    </p:spTree>
    <p:extLst>
      <p:ext uri="{BB962C8B-B14F-4D97-AF65-F5344CB8AC3E}">
        <p14:creationId xmlns:p14="http://schemas.microsoft.com/office/powerpoint/2010/main" val="2374690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4036915" y="463760"/>
            <a:ext cx="4118169" cy="1151663"/>
          </a:xfrm>
        </p:spPr>
        <p:txBody>
          <a:bodyPr>
            <a:normAutofit/>
          </a:bodyPr>
          <a:lstStyle/>
          <a:p>
            <a:r>
              <a:rPr lang="en-US" dirty="0"/>
              <a:t>At Equilibrium</a:t>
            </a:r>
            <a:endParaRPr lang="en-VN" dirty="0"/>
          </a:p>
        </p:txBody>
      </p:sp>
      <p:sp>
        <p:nvSpPr>
          <p:cNvPr id="6" name="TextBox 5">
            <a:extLst>
              <a:ext uri="{FF2B5EF4-FFF2-40B4-BE49-F238E27FC236}">
                <a16:creationId xmlns:a16="http://schemas.microsoft.com/office/drawing/2014/main" id="{2553A8DB-A966-2043-A0B9-A8FC0223A4F5}"/>
              </a:ext>
            </a:extLst>
          </p:cNvPr>
          <p:cNvSpPr txBox="1"/>
          <p:nvPr/>
        </p:nvSpPr>
        <p:spPr>
          <a:xfrm>
            <a:off x="1836821" y="1701874"/>
            <a:ext cx="8518358" cy="369332"/>
          </a:xfrm>
          <a:prstGeom prst="rect">
            <a:avLst/>
          </a:prstGeom>
          <a:noFill/>
        </p:spPr>
        <p:txBody>
          <a:bodyPr wrap="square" rtlCol="0">
            <a:spAutoFit/>
          </a:bodyPr>
          <a:lstStyle/>
          <a:p>
            <a:r>
              <a:rPr lang="en-US" dirty="0"/>
              <a:t>The biomass is given by</a:t>
            </a:r>
            <a:endParaRPr lang="en-VN" dirty="0"/>
          </a:p>
        </p:txBody>
      </p:sp>
      <p:sp>
        <p:nvSpPr>
          <p:cNvPr id="9" name="TextBox 8">
            <a:extLst>
              <a:ext uri="{FF2B5EF4-FFF2-40B4-BE49-F238E27FC236}">
                <a16:creationId xmlns:a16="http://schemas.microsoft.com/office/drawing/2014/main" id="{20D5E575-C354-2744-A516-5572B21F6909}"/>
              </a:ext>
            </a:extLst>
          </p:cNvPr>
          <p:cNvSpPr txBox="1"/>
          <p:nvPr/>
        </p:nvSpPr>
        <p:spPr>
          <a:xfrm>
            <a:off x="1836820" y="4441780"/>
            <a:ext cx="4669858" cy="369332"/>
          </a:xfrm>
          <a:prstGeom prst="rect">
            <a:avLst/>
          </a:prstGeom>
          <a:noFill/>
        </p:spPr>
        <p:txBody>
          <a:bodyPr wrap="square" rtlCol="0">
            <a:spAutoFit/>
          </a:bodyPr>
          <a:lstStyle/>
          <a:p>
            <a:r>
              <a:rPr lang="en-US" dirty="0"/>
              <a:t>The maximum sustainable yield now reads</a:t>
            </a:r>
            <a:endParaRPr lang="en-VN" dirty="0"/>
          </a:p>
        </p:txBody>
      </p:sp>
      <p:pic>
        <p:nvPicPr>
          <p:cNvPr id="7" name="Picture 6">
            <a:extLst>
              <a:ext uri="{FF2B5EF4-FFF2-40B4-BE49-F238E27FC236}">
                <a16:creationId xmlns:a16="http://schemas.microsoft.com/office/drawing/2014/main" id="{3CBC6748-0970-704F-9B3B-DB6D88DFCF99}"/>
              </a:ext>
            </a:extLst>
          </p:cNvPr>
          <p:cNvPicPr>
            <a:picLocks noChangeAspect="1"/>
          </p:cNvPicPr>
          <p:nvPr/>
        </p:nvPicPr>
        <p:blipFill>
          <a:blip r:embed="rId2"/>
          <a:stretch>
            <a:fillRect/>
          </a:stretch>
        </p:blipFill>
        <p:spPr>
          <a:xfrm>
            <a:off x="4551110" y="1886540"/>
            <a:ext cx="2197100" cy="698500"/>
          </a:xfrm>
          <a:prstGeom prst="rect">
            <a:avLst/>
          </a:prstGeom>
        </p:spPr>
      </p:pic>
      <p:sp>
        <p:nvSpPr>
          <p:cNvPr id="10" name="TextBox 9">
            <a:extLst>
              <a:ext uri="{FF2B5EF4-FFF2-40B4-BE49-F238E27FC236}">
                <a16:creationId xmlns:a16="http://schemas.microsoft.com/office/drawing/2014/main" id="{3567269B-1EB9-D04A-A7B3-EBE66B1FC618}"/>
              </a:ext>
            </a:extLst>
          </p:cNvPr>
          <p:cNvSpPr txBox="1"/>
          <p:nvPr/>
        </p:nvSpPr>
        <p:spPr>
          <a:xfrm>
            <a:off x="1836820" y="2585040"/>
            <a:ext cx="1497782" cy="369332"/>
          </a:xfrm>
          <a:prstGeom prst="rect">
            <a:avLst/>
          </a:prstGeom>
          <a:noFill/>
        </p:spPr>
        <p:txBody>
          <a:bodyPr wrap="none" rtlCol="0">
            <a:spAutoFit/>
          </a:bodyPr>
          <a:lstStyle/>
          <a:p>
            <a:r>
              <a:rPr lang="en-VN" dirty="0"/>
              <a:t>The catch is </a:t>
            </a:r>
          </a:p>
        </p:txBody>
      </p:sp>
      <p:pic>
        <p:nvPicPr>
          <p:cNvPr id="11" name="Picture 10">
            <a:extLst>
              <a:ext uri="{FF2B5EF4-FFF2-40B4-BE49-F238E27FC236}">
                <a16:creationId xmlns:a16="http://schemas.microsoft.com/office/drawing/2014/main" id="{0A3142F7-9395-4749-B65D-AD91110BE4B0}"/>
              </a:ext>
            </a:extLst>
          </p:cNvPr>
          <p:cNvPicPr>
            <a:picLocks noChangeAspect="1"/>
          </p:cNvPicPr>
          <p:nvPr/>
        </p:nvPicPr>
        <p:blipFill>
          <a:blip r:embed="rId3"/>
          <a:stretch>
            <a:fillRect/>
          </a:stretch>
        </p:blipFill>
        <p:spPr>
          <a:xfrm>
            <a:off x="4176495" y="2585040"/>
            <a:ext cx="3492500" cy="838200"/>
          </a:xfrm>
          <a:prstGeom prst="rect">
            <a:avLst/>
          </a:prstGeom>
        </p:spPr>
      </p:pic>
      <p:pic>
        <p:nvPicPr>
          <p:cNvPr id="15" name="Picture 14">
            <a:extLst>
              <a:ext uri="{FF2B5EF4-FFF2-40B4-BE49-F238E27FC236}">
                <a16:creationId xmlns:a16="http://schemas.microsoft.com/office/drawing/2014/main" id="{ED79A2B1-D51A-704F-BC2A-8C12FA11E580}"/>
              </a:ext>
            </a:extLst>
          </p:cNvPr>
          <p:cNvPicPr>
            <a:picLocks noChangeAspect="1"/>
          </p:cNvPicPr>
          <p:nvPr/>
        </p:nvPicPr>
        <p:blipFill>
          <a:blip r:embed="rId4"/>
          <a:stretch>
            <a:fillRect/>
          </a:stretch>
        </p:blipFill>
        <p:spPr>
          <a:xfrm>
            <a:off x="1836820" y="3397097"/>
            <a:ext cx="7416800" cy="1104900"/>
          </a:xfrm>
          <a:prstGeom prst="rect">
            <a:avLst/>
          </a:prstGeom>
        </p:spPr>
      </p:pic>
      <p:pic>
        <p:nvPicPr>
          <p:cNvPr id="16" name="Picture 15">
            <a:extLst>
              <a:ext uri="{FF2B5EF4-FFF2-40B4-BE49-F238E27FC236}">
                <a16:creationId xmlns:a16="http://schemas.microsoft.com/office/drawing/2014/main" id="{DF4359B1-5CFF-5543-9CDE-69B57AA3133E}"/>
              </a:ext>
            </a:extLst>
          </p:cNvPr>
          <p:cNvPicPr>
            <a:picLocks noChangeAspect="1"/>
          </p:cNvPicPr>
          <p:nvPr/>
        </p:nvPicPr>
        <p:blipFill>
          <a:blip r:embed="rId5"/>
          <a:stretch>
            <a:fillRect/>
          </a:stretch>
        </p:blipFill>
        <p:spPr>
          <a:xfrm>
            <a:off x="4806949" y="4860880"/>
            <a:ext cx="2578100" cy="685800"/>
          </a:xfrm>
          <a:prstGeom prst="rect">
            <a:avLst/>
          </a:prstGeom>
        </p:spPr>
      </p:pic>
    </p:spTree>
    <p:extLst>
      <p:ext uri="{BB962C8B-B14F-4D97-AF65-F5344CB8AC3E}">
        <p14:creationId xmlns:p14="http://schemas.microsoft.com/office/powerpoint/2010/main" val="3567104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1069848" y="249404"/>
            <a:ext cx="10058400" cy="1151663"/>
          </a:xfrm>
        </p:spPr>
        <p:txBody>
          <a:bodyPr>
            <a:normAutofit/>
          </a:bodyPr>
          <a:lstStyle/>
          <a:p>
            <a:r>
              <a:rPr lang="en-US" dirty="0"/>
              <a:t>Two-patch Generalized Logistic Model</a:t>
            </a:r>
            <a:endParaRPr lang="en-VN" dirty="0"/>
          </a:p>
        </p:txBody>
      </p:sp>
      <p:sp>
        <p:nvSpPr>
          <p:cNvPr id="6" name="TextBox 5">
            <a:extLst>
              <a:ext uri="{FF2B5EF4-FFF2-40B4-BE49-F238E27FC236}">
                <a16:creationId xmlns:a16="http://schemas.microsoft.com/office/drawing/2014/main" id="{2553A8DB-A966-2043-A0B9-A8FC0223A4F5}"/>
              </a:ext>
            </a:extLst>
          </p:cNvPr>
          <p:cNvSpPr txBox="1"/>
          <p:nvPr/>
        </p:nvSpPr>
        <p:spPr>
          <a:xfrm>
            <a:off x="1063331" y="1287885"/>
            <a:ext cx="7143001" cy="646331"/>
          </a:xfrm>
          <a:prstGeom prst="rect">
            <a:avLst/>
          </a:prstGeom>
          <a:noFill/>
        </p:spPr>
        <p:txBody>
          <a:bodyPr wrap="square" rtlCol="0">
            <a:spAutoFit/>
          </a:bodyPr>
          <a:lstStyle/>
          <a:p>
            <a:r>
              <a:rPr lang="en-US" dirty="0"/>
              <a:t>Migratory processes are assumed to operate on a fast time scale </a:t>
            </a:r>
            <a:r>
              <a:rPr lang="el-GR" dirty="0"/>
              <a:t>τ, </a:t>
            </a:r>
            <a:r>
              <a:rPr lang="en-US" dirty="0"/>
              <a:t>leading to the following dynamic equations:</a:t>
            </a:r>
            <a:endParaRPr lang="en-VN" dirty="0"/>
          </a:p>
        </p:txBody>
      </p:sp>
      <p:pic>
        <p:nvPicPr>
          <p:cNvPr id="11" name="Picture 10">
            <a:extLst>
              <a:ext uri="{FF2B5EF4-FFF2-40B4-BE49-F238E27FC236}">
                <a16:creationId xmlns:a16="http://schemas.microsoft.com/office/drawing/2014/main" id="{E3BCF9A4-5742-CF4F-8F27-685E5FA999A3}"/>
              </a:ext>
            </a:extLst>
          </p:cNvPr>
          <p:cNvPicPr>
            <a:picLocks noChangeAspect="1"/>
          </p:cNvPicPr>
          <p:nvPr/>
        </p:nvPicPr>
        <p:blipFill>
          <a:blip r:embed="rId2"/>
          <a:stretch>
            <a:fillRect/>
          </a:stretch>
        </p:blipFill>
        <p:spPr>
          <a:xfrm>
            <a:off x="3492499" y="1930223"/>
            <a:ext cx="5849256" cy="1283983"/>
          </a:xfrm>
          <a:prstGeom prst="rect">
            <a:avLst/>
          </a:prstGeom>
        </p:spPr>
      </p:pic>
      <p:sp>
        <p:nvSpPr>
          <p:cNvPr id="17" name="TextBox 16">
            <a:extLst>
              <a:ext uri="{FF2B5EF4-FFF2-40B4-BE49-F238E27FC236}">
                <a16:creationId xmlns:a16="http://schemas.microsoft.com/office/drawing/2014/main" id="{9A67432E-B4D7-544E-A709-6340FB698514}"/>
              </a:ext>
            </a:extLst>
          </p:cNvPr>
          <p:cNvSpPr txBox="1"/>
          <p:nvPr/>
        </p:nvSpPr>
        <p:spPr>
          <a:xfrm>
            <a:off x="1063331" y="4475233"/>
            <a:ext cx="9488303" cy="646331"/>
          </a:xfrm>
          <a:prstGeom prst="rect">
            <a:avLst/>
          </a:prstGeom>
          <a:noFill/>
        </p:spPr>
        <p:txBody>
          <a:bodyPr wrap="none" rtlCol="0">
            <a:spAutoFit/>
          </a:bodyPr>
          <a:lstStyle/>
          <a:p>
            <a:r>
              <a:rPr lang="en-US" dirty="0"/>
              <a:t>By substituting this fast migration equilibrium into the original system and subsequently</a:t>
            </a:r>
          </a:p>
          <a:p>
            <a:r>
              <a:rPr lang="en-US" dirty="0"/>
              <a:t>rescaling time via</a:t>
            </a:r>
            <a:endParaRPr lang="en-VN" dirty="0"/>
          </a:p>
        </p:txBody>
      </p:sp>
      <p:pic>
        <p:nvPicPr>
          <p:cNvPr id="4" name="Picture 3">
            <a:extLst>
              <a:ext uri="{FF2B5EF4-FFF2-40B4-BE49-F238E27FC236}">
                <a16:creationId xmlns:a16="http://schemas.microsoft.com/office/drawing/2014/main" id="{2671F4C8-94B8-0B42-A0FE-67F096878E59}"/>
              </a:ext>
            </a:extLst>
          </p:cNvPr>
          <p:cNvPicPr>
            <a:picLocks noChangeAspect="1"/>
          </p:cNvPicPr>
          <p:nvPr/>
        </p:nvPicPr>
        <p:blipFill>
          <a:blip r:embed="rId3"/>
          <a:stretch>
            <a:fillRect/>
          </a:stretch>
        </p:blipFill>
        <p:spPr>
          <a:xfrm>
            <a:off x="1063331" y="3312418"/>
            <a:ext cx="7900640" cy="430944"/>
          </a:xfrm>
          <a:prstGeom prst="rect">
            <a:avLst/>
          </a:prstGeom>
        </p:spPr>
      </p:pic>
      <p:sp>
        <p:nvSpPr>
          <p:cNvPr id="23" name="TextBox 22">
            <a:extLst>
              <a:ext uri="{FF2B5EF4-FFF2-40B4-BE49-F238E27FC236}">
                <a16:creationId xmlns:a16="http://schemas.microsoft.com/office/drawing/2014/main" id="{26D6117D-C2C8-2749-8010-5B39C9C3ADF7}"/>
              </a:ext>
            </a:extLst>
          </p:cNvPr>
          <p:cNvSpPr txBox="1"/>
          <p:nvPr/>
        </p:nvSpPr>
        <p:spPr>
          <a:xfrm>
            <a:off x="1069848" y="3981666"/>
            <a:ext cx="7756646" cy="369332"/>
          </a:xfrm>
          <a:prstGeom prst="rect">
            <a:avLst/>
          </a:prstGeom>
          <a:noFill/>
        </p:spPr>
        <p:txBody>
          <a:bodyPr wrap="square">
            <a:spAutoFit/>
          </a:bodyPr>
          <a:lstStyle/>
          <a:p>
            <a:r>
              <a:rPr lang="en-VN" dirty="0"/>
              <a:t>The fishing effort E is distributed between patches such that Ei = viE.</a:t>
            </a:r>
          </a:p>
        </p:txBody>
      </p:sp>
      <p:pic>
        <p:nvPicPr>
          <p:cNvPr id="7" name="Picture 6">
            <a:extLst>
              <a:ext uri="{FF2B5EF4-FFF2-40B4-BE49-F238E27FC236}">
                <a16:creationId xmlns:a16="http://schemas.microsoft.com/office/drawing/2014/main" id="{0A0207AA-CCC9-4847-B6D6-919E19FE4223}"/>
              </a:ext>
            </a:extLst>
          </p:cNvPr>
          <p:cNvPicPr>
            <a:picLocks noChangeAspect="1"/>
          </p:cNvPicPr>
          <p:nvPr/>
        </p:nvPicPr>
        <p:blipFill>
          <a:blip r:embed="rId4"/>
          <a:stretch>
            <a:fillRect/>
          </a:stretch>
        </p:blipFill>
        <p:spPr>
          <a:xfrm>
            <a:off x="3067627" y="4821193"/>
            <a:ext cx="691573" cy="261676"/>
          </a:xfrm>
          <a:prstGeom prst="rect">
            <a:avLst/>
          </a:prstGeom>
        </p:spPr>
      </p:pic>
      <p:sp>
        <p:nvSpPr>
          <p:cNvPr id="24" name="TextBox 23">
            <a:extLst>
              <a:ext uri="{FF2B5EF4-FFF2-40B4-BE49-F238E27FC236}">
                <a16:creationId xmlns:a16="http://schemas.microsoft.com/office/drawing/2014/main" id="{4BA7722D-BB90-3C48-9273-AC733E45BA98}"/>
              </a:ext>
            </a:extLst>
          </p:cNvPr>
          <p:cNvSpPr txBox="1"/>
          <p:nvPr/>
        </p:nvSpPr>
        <p:spPr>
          <a:xfrm>
            <a:off x="1063331" y="5246949"/>
            <a:ext cx="9652546" cy="646331"/>
          </a:xfrm>
          <a:prstGeom prst="rect">
            <a:avLst/>
          </a:prstGeom>
          <a:noFill/>
        </p:spPr>
        <p:txBody>
          <a:bodyPr wrap="square">
            <a:spAutoFit/>
          </a:bodyPr>
          <a:lstStyle/>
          <a:p>
            <a:r>
              <a:rPr lang="en-VN" dirty="0"/>
              <a:t>We derive the following aggregated model, which describes the system’s dynamics on the slow time scale</a:t>
            </a:r>
          </a:p>
        </p:txBody>
      </p:sp>
    </p:spTree>
    <p:extLst>
      <p:ext uri="{BB962C8B-B14F-4D97-AF65-F5344CB8AC3E}">
        <p14:creationId xmlns:p14="http://schemas.microsoft.com/office/powerpoint/2010/main" val="4063189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1069848" y="249404"/>
            <a:ext cx="10058400" cy="1151663"/>
          </a:xfrm>
        </p:spPr>
        <p:txBody>
          <a:bodyPr>
            <a:normAutofit/>
          </a:bodyPr>
          <a:lstStyle/>
          <a:p>
            <a:r>
              <a:rPr lang="en-US" dirty="0"/>
              <a:t>Two-patch Generalized Logistic Model</a:t>
            </a:r>
            <a:endParaRPr lang="en-VN" dirty="0"/>
          </a:p>
        </p:txBody>
      </p:sp>
      <p:sp>
        <p:nvSpPr>
          <p:cNvPr id="12" name="TextBox 11">
            <a:extLst>
              <a:ext uri="{FF2B5EF4-FFF2-40B4-BE49-F238E27FC236}">
                <a16:creationId xmlns:a16="http://schemas.microsoft.com/office/drawing/2014/main" id="{8DD9600E-F477-2D41-B340-4ACBB21D27EA}"/>
              </a:ext>
            </a:extLst>
          </p:cNvPr>
          <p:cNvSpPr txBox="1"/>
          <p:nvPr/>
        </p:nvSpPr>
        <p:spPr>
          <a:xfrm>
            <a:off x="1063752" y="1342896"/>
            <a:ext cx="6800644" cy="369332"/>
          </a:xfrm>
          <a:prstGeom prst="rect">
            <a:avLst/>
          </a:prstGeom>
          <a:noFill/>
        </p:spPr>
        <p:txBody>
          <a:bodyPr wrap="none" rtlCol="0">
            <a:spAutoFit/>
          </a:bodyPr>
          <a:lstStyle/>
          <a:p>
            <a:r>
              <a:rPr lang="en-VN" dirty="0"/>
              <a:t>Assuming the fast migration, we can have the reduction model: </a:t>
            </a:r>
          </a:p>
        </p:txBody>
      </p:sp>
      <p:pic>
        <p:nvPicPr>
          <p:cNvPr id="13" name="Picture 12">
            <a:extLst>
              <a:ext uri="{FF2B5EF4-FFF2-40B4-BE49-F238E27FC236}">
                <a16:creationId xmlns:a16="http://schemas.microsoft.com/office/drawing/2014/main" id="{3515C600-4BA7-8D43-8C0A-2B5F5EB836FB}"/>
              </a:ext>
            </a:extLst>
          </p:cNvPr>
          <p:cNvPicPr>
            <a:picLocks noChangeAspect="1"/>
          </p:cNvPicPr>
          <p:nvPr/>
        </p:nvPicPr>
        <p:blipFill>
          <a:blip r:embed="rId2"/>
          <a:stretch>
            <a:fillRect/>
          </a:stretch>
        </p:blipFill>
        <p:spPr>
          <a:xfrm>
            <a:off x="4012750" y="1829721"/>
            <a:ext cx="3851645" cy="757701"/>
          </a:xfrm>
          <a:prstGeom prst="rect">
            <a:avLst/>
          </a:prstGeom>
        </p:spPr>
      </p:pic>
      <p:sp>
        <p:nvSpPr>
          <p:cNvPr id="14" name="TextBox 13">
            <a:extLst>
              <a:ext uri="{FF2B5EF4-FFF2-40B4-BE49-F238E27FC236}">
                <a16:creationId xmlns:a16="http://schemas.microsoft.com/office/drawing/2014/main" id="{FC6EC674-45E7-2C4F-B48B-4AB1F26D50B5}"/>
              </a:ext>
            </a:extLst>
          </p:cNvPr>
          <p:cNvSpPr txBox="1"/>
          <p:nvPr/>
        </p:nvSpPr>
        <p:spPr>
          <a:xfrm>
            <a:off x="1069847" y="2649860"/>
            <a:ext cx="2486771" cy="369332"/>
          </a:xfrm>
          <a:prstGeom prst="rect">
            <a:avLst/>
          </a:prstGeom>
          <a:noFill/>
        </p:spPr>
        <p:txBody>
          <a:bodyPr wrap="none" rtlCol="0">
            <a:spAutoFit/>
          </a:bodyPr>
          <a:lstStyle/>
          <a:p>
            <a:r>
              <a:rPr lang="en-US" dirty="0"/>
              <a:t>Overall fishing effort: </a:t>
            </a:r>
          </a:p>
        </p:txBody>
      </p:sp>
      <p:pic>
        <p:nvPicPr>
          <p:cNvPr id="15" name="Picture 14">
            <a:extLst>
              <a:ext uri="{FF2B5EF4-FFF2-40B4-BE49-F238E27FC236}">
                <a16:creationId xmlns:a16="http://schemas.microsoft.com/office/drawing/2014/main" id="{8A2130BE-0A73-E94C-ABC0-769F4DC6D372}"/>
              </a:ext>
            </a:extLst>
          </p:cNvPr>
          <p:cNvPicPr>
            <a:picLocks noChangeAspect="1"/>
          </p:cNvPicPr>
          <p:nvPr/>
        </p:nvPicPr>
        <p:blipFill>
          <a:blip r:embed="rId3"/>
          <a:stretch>
            <a:fillRect/>
          </a:stretch>
        </p:blipFill>
        <p:spPr>
          <a:xfrm>
            <a:off x="4550074" y="2837609"/>
            <a:ext cx="2386435" cy="501351"/>
          </a:xfrm>
          <a:prstGeom prst="rect">
            <a:avLst/>
          </a:prstGeom>
        </p:spPr>
      </p:pic>
      <p:sp>
        <p:nvSpPr>
          <p:cNvPr id="17" name="TextBox 16">
            <a:extLst>
              <a:ext uri="{FF2B5EF4-FFF2-40B4-BE49-F238E27FC236}">
                <a16:creationId xmlns:a16="http://schemas.microsoft.com/office/drawing/2014/main" id="{9A67432E-B4D7-544E-A709-6340FB698514}"/>
              </a:ext>
            </a:extLst>
          </p:cNvPr>
          <p:cNvSpPr txBox="1"/>
          <p:nvPr/>
        </p:nvSpPr>
        <p:spPr>
          <a:xfrm>
            <a:off x="1063752" y="3323372"/>
            <a:ext cx="3433953" cy="369332"/>
          </a:xfrm>
          <a:prstGeom prst="rect">
            <a:avLst/>
          </a:prstGeom>
          <a:noFill/>
        </p:spPr>
        <p:txBody>
          <a:bodyPr wrap="none" rtlCol="0">
            <a:spAutoFit/>
          </a:bodyPr>
          <a:lstStyle/>
          <a:p>
            <a:r>
              <a:rPr lang="en-VN" dirty="0"/>
              <a:t>Overall fish carrying capacity: </a:t>
            </a:r>
          </a:p>
        </p:txBody>
      </p:sp>
      <p:pic>
        <p:nvPicPr>
          <p:cNvPr id="18" name="Picture 17">
            <a:extLst>
              <a:ext uri="{FF2B5EF4-FFF2-40B4-BE49-F238E27FC236}">
                <a16:creationId xmlns:a16="http://schemas.microsoft.com/office/drawing/2014/main" id="{9794680B-0D9A-D44F-BA0C-A264EC7ED544}"/>
              </a:ext>
            </a:extLst>
          </p:cNvPr>
          <p:cNvPicPr>
            <a:picLocks noChangeAspect="1"/>
          </p:cNvPicPr>
          <p:nvPr/>
        </p:nvPicPr>
        <p:blipFill>
          <a:blip r:embed="rId4"/>
          <a:stretch>
            <a:fillRect/>
          </a:stretch>
        </p:blipFill>
        <p:spPr>
          <a:xfrm>
            <a:off x="1610013" y="3688303"/>
            <a:ext cx="3553114" cy="864636"/>
          </a:xfrm>
          <a:prstGeom prst="rect">
            <a:avLst/>
          </a:prstGeom>
        </p:spPr>
      </p:pic>
      <p:sp>
        <p:nvSpPr>
          <p:cNvPr id="19" name="TextBox 18">
            <a:extLst>
              <a:ext uri="{FF2B5EF4-FFF2-40B4-BE49-F238E27FC236}">
                <a16:creationId xmlns:a16="http://schemas.microsoft.com/office/drawing/2014/main" id="{FD6C05C8-E0FB-F244-832B-5802DFC5E58B}"/>
              </a:ext>
            </a:extLst>
          </p:cNvPr>
          <p:cNvSpPr txBox="1"/>
          <p:nvPr/>
        </p:nvSpPr>
        <p:spPr>
          <a:xfrm>
            <a:off x="5224887" y="3909217"/>
            <a:ext cx="631904" cy="369332"/>
          </a:xfrm>
          <a:prstGeom prst="rect">
            <a:avLst/>
          </a:prstGeom>
          <a:noFill/>
        </p:spPr>
        <p:txBody>
          <a:bodyPr wrap="none" rtlCol="0">
            <a:spAutoFit/>
          </a:bodyPr>
          <a:lstStyle/>
          <a:p>
            <a:r>
              <a:rPr lang="en-US" dirty="0"/>
              <a:t>w</a:t>
            </a:r>
            <a:r>
              <a:rPr lang="en-VN" dirty="0"/>
              <a:t>ith</a:t>
            </a:r>
          </a:p>
        </p:txBody>
      </p:sp>
      <p:pic>
        <p:nvPicPr>
          <p:cNvPr id="20" name="Picture 19">
            <a:extLst>
              <a:ext uri="{FF2B5EF4-FFF2-40B4-BE49-F238E27FC236}">
                <a16:creationId xmlns:a16="http://schemas.microsoft.com/office/drawing/2014/main" id="{1E7601C5-47BC-8B4B-A497-F0307F7F6030}"/>
              </a:ext>
            </a:extLst>
          </p:cNvPr>
          <p:cNvPicPr>
            <a:picLocks noChangeAspect="1"/>
          </p:cNvPicPr>
          <p:nvPr/>
        </p:nvPicPr>
        <p:blipFill>
          <a:blip r:embed="rId5"/>
          <a:stretch>
            <a:fillRect/>
          </a:stretch>
        </p:blipFill>
        <p:spPr>
          <a:xfrm>
            <a:off x="5856791" y="3653158"/>
            <a:ext cx="3177849" cy="866686"/>
          </a:xfrm>
          <a:prstGeom prst="rect">
            <a:avLst/>
          </a:prstGeom>
        </p:spPr>
      </p:pic>
      <p:sp>
        <p:nvSpPr>
          <p:cNvPr id="21" name="TextBox 20">
            <a:extLst>
              <a:ext uri="{FF2B5EF4-FFF2-40B4-BE49-F238E27FC236}">
                <a16:creationId xmlns:a16="http://schemas.microsoft.com/office/drawing/2014/main" id="{1EB6B0C9-1581-C147-8738-17C9134BEAE1}"/>
              </a:ext>
            </a:extLst>
          </p:cNvPr>
          <p:cNvSpPr txBox="1"/>
          <p:nvPr/>
        </p:nvSpPr>
        <p:spPr>
          <a:xfrm>
            <a:off x="1063752" y="4634242"/>
            <a:ext cx="3313471" cy="369332"/>
          </a:xfrm>
          <a:prstGeom prst="rect">
            <a:avLst/>
          </a:prstGeom>
          <a:noFill/>
        </p:spPr>
        <p:txBody>
          <a:bodyPr wrap="none" rtlCol="0">
            <a:spAutoFit/>
          </a:bodyPr>
          <a:lstStyle/>
          <a:p>
            <a:r>
              <a:rPr lang="en-US" dirty="0"/>
              <a:t>The global fishing efficiency: </a:t>
            </a:r>
            <a:endParaRPr lang="en-VN" dirty="0"/>
          </a:p>
        </p:txBody>
      </p:sp>
      <p:pic>
        <p:nvPicPr>
          <p:cNvPr id="22" name="Picture 21">
            <a:extLst>
              <a:ext uri="{FF2B5EF4-FFF2-40B4-BE49-F238E27FC236}">
                <a16:creationId xmlns:a16="http://schemas.microsoft.com/office/drawing/2014/main" id="{AD147037-73EA-944F-AB61-DA0A8ED8577A}"/>
              </a:ext>
            </a:extLst>
          </p:cNvPr>
          <p:cNvPicPr>
            <a:picLocks noChangeAspect="1"/>
          </p:cNvPicPr>
          <p:nvPr/>
        </p:nvPicPr>
        <p:blipFill>
          <a:blip r:embed="rId6"/>
          <a:stretch>
            <a:fillRect/>
          </a:stretch>
        </p:blipFill>
        <p:spPr>
          <a:xfrm>
            <a:off x="4464074" y="5090101"/>
            <a:ext cx="2656409" cy="628205"/>
          </a:xfrm>
          <a:prstGeom prst="rect">
            <a:avLst/>
          </a:prstGeom>
        </p:spPr>
      </p:pic>
    </p:spTree>
    <p:extLst>
      <p:ext uri="{BB962C8B-B14F-4D97-AF65-F5344CB8AC3E}">
        <p14:creationId xmlns:p14="http://schemas.microsoft.com/office/powerpoint/2010/main" val="2570427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4036915" y="463760"/>
            <a:ext cx="4118169" cy="1151663"/>
          </a:xfrm>
        </p:spPr>
        <p:txBody>
          <a:bodyPr>
            <a:normAutofit/>
          </a:bodyPr>
          <a:lstStyle/>
          <a:p>
            <a:r>
              <a:rPr lang="en-US" dirty="0"/>
              <a:t>At Equilibrium</a:t>
            </a:r>
            <a:endParaRPr lang="en-VN" dirty="0"/>
          </a:p>
        </p:txBody>
      </p:sp>
      <p:sp>
        <p:nvSpPr>
          <p:cNvPr id="6" name="TextBox 5">
            <a:extLst>
              <a:ext uri="{FF2B5EF4-FFF2-40B4-BE49-F238E27FC236}">
                <a16:creationId xmlns:a16="http://schemas.microsoft.com/office/drawing/2014/main" id="{2553A8DB-A966-2043-A0B9-A8FC0223A4F5}"/>
              </a:ext>
            </a:extLst>
          </p:cNvPr>
          <p:cNvSpPr txBox="1"/>
          <p:nvPr/>
        </p:nvSpPr>
        <p:spPr>
          <a:xfrm>
            <a:off x="1836821" y="1701874"/>
            <a:ext cx="8518358" cy="369332"/>
          </a:xfrm>
          <a:prstGeom prst="rect">
            <a:avLst/>
          </a:prstGeom>
          <a:noFill/>
        </p:spPr>
        <p:txBody>
          <a:bodyPr wrap="square" rtlCol="0">
            <a:spAutoFit/>
          </a:bodyPr>
          <a:lstStyle/>
          <a:p>
            <a:r>
              <a:rPr lang="en-US" dirty="0"/>
              <a:t>The biomass is given by</a:t>
            </a:r>
            <a:endParaRPr lang="en-VN" dirty="0"/>
          </a:p>
        </p:txBody>
      </p:sp>
      <p:sp>
        <p:nvSpPr>
          <p:cNvPr id="9" name="TextBox 8">
            <a:extLst>
              <a:ext uri="{FF2B5EF4-FFF2-40B4-BE49-F238E27FC236}">
                <a16:creationId xmlns:a16="http://schemas.microsoft.com/office/drawing/2014/main" id="{20D5E575-C354-2744-A516-5572B21F6909}"/>
              </a:ext>
            </a:extLst>
          </p:cNvPr>
          <p:cNvSpPr txBox="1"/>
          <p:nvPr/>
        </p:nvSpPr>
        <p:spPr>
          <a:xfrm>
            <a:off x="1836820" y="4539461"/>
            <a:ext cx="4669858" cy="369332"/>
          </a:xfrm>
          <a:prstGeom prst="rect">
            <a:avLst/>
          </a:prstGeom>
          <a:noFill/>
        </p:spPr>
        <p:txBody>
          <a:bodyPr wrap="square" rtlCol="0">
            <a:spAutoFit/>
          </a:bodyPr>
          <a:lstStyle/>
          <a:p>
            <a:r>
              <a:rPr lang="en-US" dirty="0"/>
              <a:t>The maximum sustainable yield:</a:t>
            </a:r>
            <a:endParaRPr lang="en-VN" dirty="0"/>
          </a:p>
        </p:txBody>
      </p:sp>
      <p:sp>
        <p:nvSpPr>
          <p:cNvPr id="10" name="TextBox 9">
            <a:extLst>
              <a:ext uri="{FF2B5EF4-FFF2-40B4-BE49-F238E27FC236}">
                <a16:creationId xmlns:a16="http://schemas.microsoft.com/office/drawing/2014/main" id="{3567269B-1EB9-D04A-A7B3-EBE66B1FC618}"/>
              </a:ext>
            </a:extLst>
          </p:cNvPr>
          <p:cNvSpPr txBox="1"/>
          <p:nvPr/>
        </p:nvSpPr>
        <p:spPr>
          <a:xfrm>
            <a:off x="1836820" y="2585040"/>
            <a:ext cx="1497782" cy="369332"/>
          </a:xfrm>
          <a:prstGeom prst="rect">
            <a:avLst/>
          </a:prstGeom>
          <a:noFill/>
        </p:spPr>
        <p:txBody>
          <a:bodyPr wrap="none" rtlCol="0">
            <a:spAutoFit/>
          </a:bodyPr>
          <a:lstStyle/>
          <a:p>
            <a:r>
              <a:rPr lang="en-VN" dirty="0"/>
              <a:t>The catch is </a:t>
            </a:r>
          </a:p>
        </p:txBody>
      </p:sp>
      <p:pic>
        <p:nvPicPr>
          <p:cNvPr id="3" name="Picture 2">
            <a:extLst>
              <a:ext uri="{FF2B5EF4-FFF2-40B4-BE49-F238E27FC236}">
                <a16:creationId xmlns:a16="http://schemas.microsoft.com/office/drawing/2014/main" id="{06B0E200-0FC8-4240-9629-2DD5C4CC830A}"/>
              </a:ext>
            </a:extLst>
          </p:cNvPr>
          <p:cNvPicPr>
            <a:picLocks noChangeAspect="1"/>
          </p:cNvPicPr>
          <p:nvPr/>
        </p:nvPicPr>
        <p:blipFill>
          <a:blip r:embed="rId2"/>
          <a:stretch>
            <a:fillRect/>
          </a:stretch>
        </p:blipFill>
        <p:spPr>
          <a:xfrm>
            <a:off x="4881345" y="1657558"/>
            <a:ext cx="2565400" cy="922918"/>
          </a:xfrm>
          <a:prstGeom prst="rect">
            <a:avLst/>
          </a:prstGeom>
        </p:spPr>
      </p:pic>
      <p:pic>
        <p:nvPicPr>
          <p:cNvPr id="4" name="Picture 3">
            <a:extLst>
              <a:ext uri="{FF2B5EF4-FFF2-40B4-BE49-F238E27FC236}">
                <a16:creationId xmlns:a16="http://schemas.microsoft.com/office/drawing/2014/main" id="{FB5EC149-6AE2-454D-9B51-648868DB9B37}"/>
              </a:ext>
            </a:extLst>
          </p:cNvPr>
          <p:cNvPicPr>
            <a:picLocks noChangeAspect="1"/>
          </p:cNvPicPr>
          <p:nvPr/>
        </p:nvPicPr>
        <p:blipFill>
          <a:blip r:embed="rId3"/>
          <a:stretch>
            <a:fillRect/>
          </a:stretch>
        </p:blipFill>
        <p:spPr>
          <a:xfrm>
            <a:off x="4551938" y="2480825"/>
            <a:ext cx="3224213" cy="1021244"/>
          </a:xfrm>
          <a:prstGeom prst="rect">
            <a:avLst/>
          </a:prstGeom>
        </p:spPr>
      </p:pic>
      <p:sp>
        <p:nvSpPr>
          <p:cNvPr id="5" name="TextBox 4">
            <a:extLst>
              <a:ext uri="{FF2B5EF4-FFF2-40B4-BE49-F238E27FC236}">
                <a16:creationId xmlns:a16="http://schemas.microsoft.com/office/drawing/2014/main" id="{E4C496C9-B7BB-8949-B3D6-C8548EBCB8AA}"/>
              </a:ext>
            </a:extLst>
          </p:cNvPr>
          <p:cNvSpPr txBox="1"/>
          <p:nvPr/>
        </p:nvSpPr>
        <p:spPr>
          <a:xfrm>
            <a:off x="1836820" y="3500259"/>
            <a:ext cx="3468835" cy="369332"/>
          </a:xfrm>
          <a:prstGeom prst="rect">
            <a:avLst/>
          </a:prstGeom>
          <a:noFill/>
        </p:spPr>
        <p:txBody>
          <a:bodyPr wrap="none" rtlCol="0">
            <a:spAutoFit/>
          </a:bodyPr>
          <a:lstStyle/>
          <a:p>
            <a:r>
              <a:rPr lang="en-VN" dirty="0"/>
              <a:t>The catch has maximum when: </a:t>
            </a:r>
          </a:p>
        </p:txBody>
      </p:sp>
      <p:pic>
        <p:nvPicPr>
          <p:cNvPr id="8" name="Picture 7">
            <a:extLst>
              <a:ext uri="{FF2B5EF4-FFF2-40B4-BE49-F238E27FC236}">
                <a16:creationId xmlns:a16="http://schemas.microsoft.com/office/drawing/2014/main" id="{4B0A4BFB-AFB3-694C-A5CE-43F61FB0C956}"/>
              </a:ext>
            </a:extLst>
          </p:cNvPr>
          <p:cNvPicPr>
            <a:picLocks noChangeAspect="1"/>
          </p:cNvPicPr>
          <p:nvPr/>
        </p:nvPicPr>
        <p:blipFill>
          <a:blip r:embed="rId4"/>
          <a:stretch>
            <a:fillRect/>
          </a:stretch>
        </p:blipFill>
        <p:spPr>
          <a:xfrm>
            <a:off x="5029199" y="3841616"/>
            <a:ext cx="2133600" cy="685800"/>
          </a:xfrm>
          <a:prstGeom prst="rect">
            <a:avLst/>
          </a:prstGeom>
        </p:spPr>
      </p:pic>
      <p:pic>
        <p:nvPicPr>
          <p:cNvPr id="12" name="Picture 11">
            <a:extLst>
              <a:ext uri="{FF2B5EF4-FFF2-40B4-BE49-F238E27FC236}">
                <a16:creationId xmlns:a16="http://schemas.microsoft.com/office/drawing/2014/main" id="{5DE975A8-F877-474F-8C89-23311B891FB7}"/>
              </a:ext>
            </a:extLst>
          </p:cNvPr>
          <p:cNvPicPr>
            <a:picLocks noChangeAspect="1"/>
          </p:cNvPicPr>
          <p:nvPr/>
        </p:nvPicPr>
        <p:blipFill>
          <a:blip r:embed="rId5"/>
          <a:stretch>
            <a:fillRect/>
          </a:stretch>
        </p:blipFill>
        <p:spPr>
          <a:xfrm>
            <a:off x="4881345" y="5156126"/>
            <a:ext cx="2565400" cy="787400"/>
          </a:xfrm>
          <a:prstGeom prst="rect">
            <a:avLst/>
          </a:prstGeom>
        </p:spPr>
      </p:pic>
    </p:spTree>
    <p:extLst>
      <p:ext uri="{BB962C8B-B14F-4D97-AF65-F5344CB8AC3E}">
        <p14:creationId xmlns:p14="http://schemas.microsoft.com/office/powerpoint/2010/main" val="599573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1748546" y="342487"/>
            <a:ext cx="8063001" cy="1151663"/>
          </a:xfrm>
        </p:spPr>
        <p:txBody>
          <a:bodyPr>
            <a:normAutofit/>
          </a:bodyPr>
          <a:lstStyle/>
          <a:p>
            <a:r>
              <a:rPr lang="en-VN" dirty="0"/>
              <a:t>Comparing Carrying Capacity</a:t>
            </a:r>
          </a:p>
        </p:txBody>
      </p:sp>
      <p:sp>
        <p:nvSpPr>
          <p:cNvPr id="3" name="AutoShape 2">
            <a:extLst>
              <a:ext uri="{FF2B5EF4-FFF2-40B4-BE49-F238E27FC236}">
                <a16:creationId xmlns:a16="http://schemas.microsoft.com/office/drawing/2014/main" id="{D0653C7E-B914-6747-8EF1-15822CAB56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VN"/>
          </a:p>
        </p:txBody>
      </p:sp>
      <p:pic>
        <p:nvPicPr>
          <p:cNvPr id="8" name="Picture 7" descr="A graph with a line&#10;&#10;Description automatically generated">
            <a:extLst>
              <a:ext uri="{FF2B5EF4-FFF2-40B4-BE49-F238E27FC236}">
                <a16:creationId xmlns:a16="http://schemas.microsoft.com/office/drawing/2014/main" id="{69F875C6-6B93-9848-8225-05C0536F46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77330"/>
            <a:ext cx="5915511" cy="3798539"/>
          </a:xfrm>
          <a:prstGeom prst="rect">
            <a:avLst/>
          </a:prstGeom>
        </p:spPr>
      </p:pic>
      <p:pic>
        <p:nvPicPr>
          <p:cNvPr id="10" name="Picture 9" descr="A graph with a blue line&#10;&#10;Description automatically generated">
            <a:extLst>
              <a:ext uri="{FF2B5EF4-FFF2-40B4-BE49-F238E27FC236}">
                <a16:creationId xmlns:a16="http://schemas.microsoft.com/office/drawing/2014/main" id="{A92D0227-7AAD-0E4F-A449-4908A81D2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0047" y="1350716"/>
            <a:ext cx="6307876" cy="3869272"/>
          </a:xfrm>
          <a:prstGeom prst="rect">
            <a:avLst/>
          </a:prstGeom>
        </p:spPr>
      </p:pic>
      <p:sp>
        <p:nvSpPr>
          <p:cNvPr id="16" name="TextBox 15">
            <a:extLst>
              <a:ext uri="{FF2B5EF4-FFF2-40B4-BE49-F238E27FC236}">
                <a16:creationId xmlns:a16="http://schemas.microsoft.com/office/drawing/2014/main" id="{B2DE1673-6D4B-994C-9075-80FD4AA3BAB9}"/>
              </a:ext>
            </a:extLst>
          </p:cNvPr>
          <p:cNvSpPr txBox="1"/>
          <p:nvPr/>
        </p:nvSpPr>
        <p:spPr>
          <a:xfrm>
            <a:off x="1208047" y="5175869"/>
            <a:ext cx="4571999" cy="1015663"/>
          </a:xfrm>
          <a:prstGeom prst="rect">
            <a:avLst/>
          </a:prstGeom>
          <a:noFill/>
        </p:spPr>
        <p:txBody>
          <a:bodyPr wrap="square" rtlCol="0">
            <a:spAutoFit/>
          </a:bodyPr>
          <a:lstStyle/>
          <a:p>
            <a:pPr algn="just"/>
            <a:r>
              <a:rPr lang="en-US" sz="1500" dirty="0"/>
              <a:t>The global carrying capacity when connected (in blue) and the sum of local carrying capacities (in red) with respect to u1. The parameters are as follows r1 = 0.2, r2 = 0.8, K1 = 30, K2 = 70, m = 2</a:t>
            </a:r>
            <a:endParaRPr lang="en-VN" sz="1500" dirty="0"/>
          </a:p>
        </p:txBody>
      </p:sp>
      <p:sp>
        <p:nvSpPr>
          <p:cNvPr id="26" name="TextBox 25">
            <a:extLst>
              <a:ext uri="{FF2B5EF4-FFF2-40B4-BE49-F238E27FC236}">
                <a16:creationId xmlns:a16="http://schemas.microsoft.com/office/drawing/2014/main" id="{F624A1FF-99EA-3040-8B99-51E8CB11AAC1}"/>
              </a:ext>
            </a:extLst>
          </p:cNvPr>
          <p:cNvSpPr txBox="1"/>
          <p:nvPr/>
        </p:nvSpPr>
        <p:spPr>
          <a:xfrm>
            <a:off x="7021670" y="5240869"/>
            <a:ext cx="4969727" cy="1015663"/>
          </a:xfrm>
          <a:prstGeom prst="rect">
            <a:avLst/>
          </a:prstGeom>
          <a:noFill/>
        </p:spPr>
        <p:txBody>
          <a:bodyPr wrap="square">
            <a:spAutoFit/>
          </a:bodyPr>
          <a:lstStyle/>
          <a:p>
            <a:pPr algn="just"/>
            <a:r>
              <a:rPr lang="en-VN" sz="1500" dirty="0"/>
              <a:t>The global carrying capacity when connected (in blue) and the sum of local carrying capacities (in red) with respect to u1. The parameters are as follows r1 = 0.2, r2 = 0.8, K1 = 30, K2 = 70, m = 0.5</a:t>
            </a:r>
          </a:p>
        </p:txBody>
      </p:sp>
    </p:spTree>
    <p:extLst>
      <p:ext uri="{BB962C8B-B14F-4D97-AF65-F5344CB8AC3E}">
        <p14:creationId xmlns:p14="http://schemas.microsoft.com/office/powerpoint/2010/main" val="991162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1413461" y="225667"/>
            <a:ext cx="9726059" cy="1151663"/>
          </a:xfrm>
        </p:spPr>
        <p:txBody>
          <a:bodyPr>
            <a:normAutofit fontScale="90000"/>
          </a:bodyPr>
          <a:lstStyle/>
          <a:p>
            <a:r>
              <a:rPr lang="en-VN" dirty="0"/>
              <a:t>Comparing Maximum Sustainable Yields</a:t>
            </a:r>
          </a:p>
        </p:txBody>
      </p:sp>
      <p:sp>
        <p:nvSpPr>
          <p:cNvPr id="3" name="AutoShape 2">
            <a:extLst>
              <a:ext uri="{FF2B5EF4-FFF2-40B4-BE49-F238E27FC236}">
                <a16:creationId xmlns:a16="http://schemas.microsoft.com/office/drawing/2014/main" id="{D0653C7E-B914-6747-8EF1-15822CAB56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VN"/>
          </a:p>
        </p:txBody>
      </p:sp>
      <p:sp>
        <p:nvSpPr>
          <p:cNvPr id="4" name="TextBox 3">
            <a:extLst>
              <a:ext uri="{FF2B5EF4-FFF2-40B4-BE49-F238E27FC236}">
                <a16:creationId xmlns:a16="http://schemas.microsoft.com/office/drawing/2014/main" id="{C0082D02-FE85-FC43-94AF-275B658B195A}"/>
              </a:ext>
            </a:extLst>
          </p:cNvPr>
          <p:cNvSpPr txBox="1"/>
          <p:nvPr/>
        </p:nvSpPr>
        <p:spPr>
          <a:xfrm>
            <a:off x="1413461" y="1377330"/>
            <a:ext cx="3874907" cy="369332"/>
          </a:xfrm>
          <a:prstGeom prst="rect">
            <a:avLst/>
          </a:prstGeom>
          <a:noFill/>
        </p:spPr>
        <p:txBody>
          <a:bodyPr wrap="none" rtlCol="0">
            <a:spAutoFit/>
          </a:bodyPr>
          <a:lstStyle/>
          <a:p>
            <a:r>
              <a:rPr lang="en-US" dirty="0"/>
              <a:t>W</a:t>
            </a:r>
            <a:r>
              <a:rPr lang="en-VN" dirty="0"/>
              <a:t>e </a:t>
            </a:r>
            <a:r>
              <a:rPr lang="en-US" dirty="0"/>
              <a:t>define the excess yield at MSY </a:t>
            </a:r>
            <a:endParaRPr lang="en-VN" dirty="0"/>
          </a:p>
        </p:txBody>
      </p:sp>
      <p:pic>
        <p:nvPicPr>
          <p:cNvPr id="5" name="Picture 4">
            <a:extLst>
              <a:ext uri="{FF2B5EF4-FFF2-40B4-BE49-F238E27FC236}">
                <a16:creationId xmlns:a16="http://schemas.microsoft.com/office/drawing/2014/main" id="{5305CF49-9CB0-9C4F-A15C-F3CF2B1B9C23}"/>
              </a:ext>
            </a:extLst>
          </p:cNvPr>
          <p:cNvPicPr>
            <a:picLocks noChangeAspect="1"/>
          </p:cNvPicPr>
          <p:nvPr/>
        </p:nvPicPr>
        <p:blipFill>
          <a:blip r:embed="rId2"/>
          <a:stretch>
            <a:fillRect/>
          </a:stretch>
        </p:blipFill>
        <p:spPr>
          <a:xfrm>
            <a:off x="2457450" y="1746662"/>
            <a:ext cx="7277100" cy="1143000"/>
          </a:xfrm>
          <a:prstGeom prst="rect">
            <a:avLst/>
          </a:prstGeom>
        </p:spPr>
      </p:pic>
      <p:pic>
        <p:nvPicPr>
          <p:cNvPr id="6" name="Picture 5">
            <a:extLst>
              <a:ext uri="{FF2B5EF4-FFF2-40B4-BE49-F238E27FC236}">
                <a16:creationId xmlns:a16="http://schemas.microsoft.com/office/drawing/2014/main" id="{C144D9FF-155A-E846-8427-070BC41C41C6}"/>
              </a:ext>
            </a:extLst>
          </p:cNvPr>
          <p:cNvPicPr>
            <a:picLocks noChangeAspect="1"/>
          </p:cNvPicPr>
          <p:nvPr/>
        </p:nvPicPr>
        <p:blipFill>
          <a:blip r:embed="rId3"/>
          <a:stretch>
            <a:fillRect/>
          </a:stretch>
        </p:blipFill>
        <p:spPr>
          <a:xfrm>
            <a:off x="1413461" y="2675828"/>
            <a:ext cx="8270124" cy="753172"/>
          </a:xfrm>
          <a:prstGeom prst="rect">
            <a:avLst/>
          </a:prstGeom>
        </p:spPr>
      </p:pic>
      <p:sp>
        <p:nvSpPr>
          <p:cNvPr id="7" name="TextBox 6">
            <a:extLst>
              <a:ext uri="{FF2B5EF4-FFF2-40B4-BE49-F238E27FC236}">
                <a16:creationId xmlns:a16="http://schemas.microsoft.com/office/drawing/2014/main" id="{B10D017A-91F7-4049-BC4E-933D945DD5DE}"/>
              </a:ext>
            </a:extLst>
          </p:cNvPr>
          <p:cNvSpPr txBox="1"/>
          <p:nvPr/>
        </p:nvSpPr>
        <p:spPr>
          <a:xfrm>
            <a:off x="1413461" y="3581400"/>
            <a:ext cx="8890265" cy="646331"/>
          </a:xfrm>
          <a:prstGeom prst="rect">
            <a:avLst/>
          </a:prstGeom>
          <a:noFill/>
        </p:spPr>
        <p:txBody>
          <a:bodyPr wrap="square" rtlCol="0">
            <a:spAutoFit/>
          </a:bodyPr>
          <a:lstStyle/>
          <a:p>
            <a:r>
              <a:rPr lang="en-VN" dirty="0"/>
              <a:t>Equality holds when t</a:t>
            </a:r>
            <a:r>
              <a:rPr lang="en-US" dirty="0"/>
              <a:t>he fish population adheres to an Ideal Free Distribution (IFD), specifically when the per capita biomass is equal across patches</a:t>
            </a:r>
            <a:endParaRPr lang="en-VN" dirty="0"/>
          </a:p>
        </p:txBody>
      </p:sp>
      <p:pic>
        <p:nvPicPr>
          <p:cNvPr id="9" name="Picture 8">
            <a:extLst>
              <a:ext uri="{FF2B5EF4-FFF2-40B4-BE49-F238E27FC236}">
                <a16:creationId xmlns:a16="http://schemas.microsoft.com/office/drawing/2014/main" id="{F54613BB-1E54-334A-A09E-AFB1501C7B2E}"/>
              </a:ext>
            </a:extLst>
          </p:cNvPr>
          <p:cNvPicPr>
            <a:picLocks noChangeAspect="1"/>
          </p:cNvPicPr>
          <p:nvPr/>
        </p:nvPicPr>
        <p:blipFill rotWithShape="1">
          <a:blip r:embed="rId4"/>
          <a:srcRect t="11905"/>
          <a:stretch/>
        </p:blipFill>
        <p:spPr>
          <a:xfrm>
            <a:off x="1949450" y="4375203"/>
            <a:ext cx="7988300" cy="469900"/>
          </a:xfrm>
          <a:prstGeom prst="rect">
            <a:avLst/>
          </a:prstGeom>
        </p:spPr>
      </p:pic>
      <p:pic>
        <p:nvPicPr>
          <p:cNvPr id="11" name="Picture 10">
            <a:extLst>
              <a:ext uri="{FF2B5EF4-FFF2-40B4-BE49-F238E27FC236}">
                <a16:creationId xmlns:a16="http://schemas.microsoft.com/office/drawing/2014/main" id="{DCF6E333-ADAB-3A4D-AE51-80E6F85047A0}"/>
              </a:ext>
            </a:extLst>
          </p:cNvPr>
          <p:cNvPicPr>
            <a:picLocks noChangeAspect="1"/>
          </p:cNvPicPr>
          <p:nvPr/>
        </p:nvPicPr>
        <p:blipFill rotWithShape="1">
          <a:blip r:embed="rId5"/>
          <a:srcRect/>
          <a:stretch/>
        </p:blipFill>
        <p:spPr>
          <a:xfrm>
            <a:off x="4589673" y="5245720"/>
            <a:ext cx="1917700" cy="469900"/>
          </a:xfrm>
          <a:prstGeom prst="rect">
            <a:avLst/>
          </a:prstGeom>
        </p:spPr>
      </p:pic>
    </p:spTree>
    <p:extLst>
      <p:ext uri="{BB962C8B-B14F-4D97-AF65-F5344CB8AC3E}">
        <p14:creationId xmlns:p14="http://schemas.microsoft.com/office/powerpoint/2010/main" val="2391921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2D1D-B2E0-C747-90B4-1FA5B6CE92F6}"/>
              </a:ext>
            </a:extLst>
          </p:cNvPr>
          <p:cNvSpPr>
            <a:spLocks noGrp="1"/>
          </p:cNvSpPr>
          <p:nvPr>
            <p:ph type="title"/>
          </p:nvPr>
        </p:nvSpPr>
        <p:spPr>
          <a:xfrm>
            <a:off x="4156660" y="141695"/>
            <a:ext cx="3403866" cy="1151663"/>
          </a:xfrm>
        </p:spPr>
        <p:txBody>
          <a:bodyPr>
            <a:normAutofit/>
          </a:bodyPr>
          <a:lstStyle/>
          <a:p>
            <a:r>
              <a:rPr lang="en-VN" dirty="0"/>
              <a:t>Simulations</a:t>
            </a:r>
          </a:p>
        </p:txBody>
      </p:sp>
      <p:sp>
        <p:nvSpPr>
          <p:cNvPr id="3" name="AutoShape 2">
            <a:extLst>
              <a:ext uri="{FF2B5EF4-FFF2-40B4-BE49-F238E27FC236}">
                <a16:creationId xmlns:a16="http://schemas.microsoft.com/office/drawing/2014/main" id="{D0653C7E-B914-6747-8EF1-15822CAB56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VN"/>
          </a:p>
        </p:txBody>
      </p:sp>
      <p:pic>
        <p:nvPicPr>
          <p:cNvPr id="10" name="Picture 9" descr="A graph of a graph&#10;&#10;Description automatically generated">
            <a:extLst>
              <a:ext uri="{FF2B5EF4-FFF2-40B4-BE49-F238E27FC236}">
                <a16:creationId xmlns:a16="http://schemas.microsoft.com/office/drawing/2014/main" id="{19A84D49-0597-FA4E-82B6-CA8D8D78F2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93" y="1119977"/>
            <a:ext cx="4588418" cy="4151805"/>
          </a:xfrm>
          <a:prstGeom prst="rect">
            <a:avLst/>
          </a:prstGeom>
        </p:spPr>
      </p:pic>
      <p:pic>
        <p:nvPicPr>
          <p:cNvPr id="13" name="Picture 12" descr="A graph of a graph&#10;&#10;Description automatically generated">
            <a:extLst>
              <a:ext uri="{FF2B5EF4-FFF2-40B4-BE49-F238E27FC236}">
                <a16:creationId xmlns:a16="http://schemas.microsoft.com/office/drawing/2014/main" id="{86A6FB5E-E839-F741-946D-5C31DBE82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205" y="932169"/>
            <a:ext cx="5157746" cy="4479915"/>
          </a:xfrm>
          <a:prstGeom prst="rect">
            <a:avLst/>
          </a:prstGeom>
        </p:spPr>
      </p:pic>
      <p:sp>
        <p:nvSpPr>
          <p:cNvPr id="14" name="TextBox 13">
            <a:extLst>
              <a:ext uri="{FF2B5EF4-FFF2-40B4-BE49-F238E27FC236}">
                <a16:creationId xmlns:a16="http://schemas.microsoft.com/office/drawing/2014/main" id="{CCA8CF39-DFCF-1B41-86D4-32A011FCF59F}"/>
              </a:ext>
            </a:extLst>
          </p:cNvPr>
          <p:cNvSpPr txBox="1"/>
          <p:nvPr/>
        </p:nvSpPr>
        <p:spPr>
          <a:xfrm>
            <a:off x="541144" y="5386021"/>
            <a:ext cx="4900652" cy="1292662"/>
          </a:xfrm>
          <a:prstGeom prst="rect">
            <a:avLst/>
          </a:prstGeom>
          <a:noFill/>
        </p:spPr>
        <p:txBody>
          <a:bodyPr wrap="square" rtlCol="0">
            <a:spAutoFit/>
          </a:bodyPr>
          <a:lstStyle/>
          <a:p>
            <a:pPr algn="just"/>
            <a:r>
              <a:rPr lang="en-US" sz="1300" dirty="0"/>
              <a:t>Global catch (in blue) at connected patches with respect to u1 and v1. The sum of the catches at MSY of the disconnected patches is represented by the violet plane and is always larger than the global catch for connected sites, with the equality holding at IFD. The parameters are given by: r1 = 0.6, r2 = 0.4, K1 = 30, K2 = 70, q = 1, E =  0.9, m = 2.</a:t>
            </a:r>
            <a:endParaRPr lang="en-VN" sz="1300" dirty="0"/>
          </a:p>
        </p:txBody>
      </p:sp>
      <p:sp>
        <p:nvSpPr>
          <p:cNvPr id="16" name="TextBox 15">
            <a:extLst>
              <a:ext uri="{FF2B5EF4-FFF2-40B4-BE49-F238E27FC236}">
                <a16:creationId xmlns:a16="http://schemas.microsoft.com/office/drawing/2014/main" id="{2C931C74-217A-DC48-8C06-B6947750D8DD}"/>
              </a:ext>
            </a:extLst>
          </p:cNvPr>
          <p:cNvSpPr txBox="1"/>
          <p:nvPr/>
        </p:nvSpPr>
        <p:spPr>
          <a:xfrm>
            <a:off x="5858593" y="5386021"/>
            <a:ext cx="5735443" cy="1092607"/>
          </a:xfrm>
          <a:prstGeom prst="rect">
            <a:avLst/>
          </a:prstGeom>
          <a:noFill/>
        </p:spPr>
        <p:txBody>
          <a:bodyPr wrap="square">
            <a:spAutoFit/>
          </a:bodyPr>
          <a:lstStyle/>
          <a:p>
            <a:pPr algn="just"/>
            <a:r>
              <a:rPr lang="en-US" sz="1300" dirty="0"/>
              <a:t>Global catch (in blue) at connected patches with respect to u1 and v1. The sum of the catches at MSY of the disconnected patches is represented by the violet plane and is always larger than the global catch for connected sites, with the equality holding at IFD. The parameters are given by: r1 = 0.6, r2 = 0.4, K1 = 30, K2 = 70, q = 1, E =  0.4, m = 0.5.</a:t>
            </a:r>
            <a:endParaRPr lang="en-VN" sz="1300" dirty="0"/>
          </a:p>
        </p:txBody>
      </p:sp>
    </p:spTree>
    <p:extLst>
      <p:ext uri="{BB962C8B-B14F-4D97-AF65-F5344CB8AC3E}">
        <p14:creationId xmlns:p14="http://schemas.microsoft.com/office/powerpoint/2010/main" val="3526641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8C3AF0F-C060-19EF-8FAB-EE0D0E5A4EC7}"/>
              </a:ext>
            </a:extLst>
          </p:cNvPr>
          <p:cNvSpPr>
            <a:spLocks noGrp="1"/>
          </p:cNvSpPr>
          <p:nvPr>
            <p:ph type="title"/>
          </p:nvPr>
        </p:nvSpPr>
        <p:spPr>
          <a:xfrm>
            <a:off x="558934" y="447561"/>
            <a:ext cx="11074131" cy="1245314"/>
          </a:xfrm>
        </p:spPr>
        <p:txBody>
          <a:bodyPr>
            <a:normAutofit/>
          </a:bodyPr>
          <a:lstStyle/>
          <a:p>
            <a:r>
              <a:rPr lang="fr-FR" sz="3600" dirty="0" err="1">
                <a:latin typeface="+mn-lt"/>
              </a:rPr>
              <a:t>Thank</a:t>
            </a:r>
            <a:r>
              <a:rPr lang="fr-FR" sz="3600" dirty="0">
                <a:latin typeface="+mn-lt"/>
              </a:rPr>
              <a:t>  </a:t>
            </a:r>
            <a:r>
              <a:rPr lang="fr-FR" sz="3600" dirty="0" err="1">
                <a:latin typeface="+mn-lt"/>
              </a:rPr>
              <a:t>you</a:t>
            </a:r>
            <a:r>
              <a:rPr lang="fr-FR" sz="3600" dirty="0">
                <a:latin typeface="+mn-lt"/>
              </a:rPr>
              <a:t>  </a:t>
            </a:r>
            <a:r>
              <a:rPr lang="fr-FR" sz="3600" dirty="0" err="1">
                <a:latin typeface="+mn-lt"/>
              </a:rPr>
              <a:t>very</a:t>
            </a:r>
            <a:r>
              <a:rPr lang="fr-FR" sz="3600" dirty="0">
                <a:latin typeface="+mn-lt"/>
              </a:rPr>
              <a:t> </a:t>
            </a:r>
            <a:r>
              <a:rPr lang="fr-FR" sz="3600" dirty="0" err="1">
                <a:latin typeface="+mn-lt"/>
              </a:rPr>
              <a:t>much</a:t>
            </a:r>
            <a:r>
              <a:rPr lang="fr-FR" sz="3600" dirty="0">
                <a:latin typeface="+mn-lt"/>
              </a:rPr>
              <a:t> for </a:t>
            </a:r>
            <a:r>
              <a:rPr lang="fr-FR" sz="3600" dirty="0" err="1">
                <a:latin typeface="+mn-lt"/>
              </a:rPr>
              <a:t>your</a:t>
            </a:r>
            <a:r>
              <a:rPr lang="fr-FR" sz="3600" dirty="0">
                <a:latin typeface="+mn-lt"/>
              </a:rPr>
              <a:t> attention !</a:t>
            </a:r>
            <a:endParaRPr lang="en-US" sz="3600" dirty="0">
              <a:latin typeface="+mn-lt"/>
            </a:endParaRPr>
          </a:p>
        </p:txBody>
      </p:sp>
      <p:sp>
        <p:nvSpPr>
          <p:cNvPr id="6" name="Subtitle 2">
            <a:extLst>
              <a:ext uri="{FF2B5EF4-FFF2-40B4-BE49-F238E27FC236}">
                <a16:creationId xmlns:a16="http://schemas.microsoft.com/office/drawing/2014/main" id="{6C74F59D-39CB-C146-F2EC-BF262BBB029A}"/>
              </a:ext>
            </a:extLst>
          </p:cNvPr>
          <p:cNvSpPr txBox="1">
            <a:spLocks/>
          </p:cNvSpPr>
          <p:nvPr/>
        </p:nvSpPr>
        <p:spPr>
          <a:xfrm>
            <a:off x="653842" y="1926975"/>
            <a:ext cx="9580999" cy="1502025"/>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en-US" dirty="0"/>
              <a:t>Thanh Nguyen-Cung. Email: </a:t>
            </a:r>
            <a:r>
              <a:rPr lang="en-US" dirty="0">
                <a:solidFill>
                  <a:srgbClr val="0000FF"/>
                </a:solidFill>
                <a:hlinkClick r:id="rId2"/>
              </a:rPr>
              <a:t>24thanh.nc@vinuni.edu.vn</a:t>
            </a:r>
            <a:r>
              <a:rPr lang="en-US" dirty="0">
                <a:solidFill>
                  <a:srgbClr val="0000FF"/>
                </a:solidFill>
              </a:rPr>
              <a:t> </a:t>
            </a:r>
          </a:p>
          <a:p>
            <a:pPr marL="0" indent="0">
              <a:buNone/>
            </a:pPr>
            <a:r>
              <a:rPr lang="en-US" dirty="0"/>
              <a:t>Cosmos Lab, VinUniversity, Vietnam &amp; UMMISCO, IRD, France </a:t>
            </a:r>
          </a:p>
          <a:p>
            <a:pPr marL="0" indent="0">
              <a:buNone/>
            </a:pPr>
            <a:r>
              <a:rPr lang="en-US" i="1" dirty="0"/>
              <a:t>joint work with Doanh Nguyen-Ngoc, Pierre Auger and Tri Nguyen-Huu</a:t>
            </a:r>
          </a:p>
        </p:txBody>
      </p:sp>
      <p:pic>
        <p:nvPicPr>
          <p:cNvPr id="7" name="Picture 2" descr="Center for Environmental Intelligence">
            <a:extLst>
              <a:ext uri="{FF2B5EF4-FFF2-40B4-BE49-F238E27FC236}">
                <a16:creationId xmlns:a16="http://schemas.microsoft.com/office/drawing/2014/main" id="{1D8C8FA5-B788-7D95-3FDA-9BE72C5263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2627" y="3532782"/>
            <a:ext cx="3006612" cy="578356"/>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09;p1" descr="VinUniversity - ISCN">
            <a:extLst>
              <a:ext uri="{FF2B5EF4-FFF2-40B4-BE49-F238E27FC236}">
                <a16:creationId xmlns:a16="http://schemas.microsoft.com/office/drawing/2014/main" id="{2CF1C7D3-B0D3-D007-C841-B1BE86EE6010}"/>
              </a:ext>
            </a:extLst>
          </p:cNvPr>
          <p:cNvPicPr preferRelativeResize="0"/>
          <p:nvPr/>
        </p:nvPicPr>
        <p:blipFill rotWithShape="1">
          <a:blip r:embed="rId4">
            <a:alphaModFix/>
          </a:blip>
          <a:srcRect/>
          <a:stretch/>
        </p:blipFill>
        <p:spPr>
          <a:xfrm>
            <a:off x="4951506" y="3520424"/>
            <a:ext cx="744959" cy="547587"/>
          </a:xfrm>
          <a:prstGeom prst="rect">
            <a:avLst/>
          </a:prstGeom>
          <a:noFill/>
          <a:ln>
            <a:noFill/>
          </a:ln>
        </p:spPr>
      </p:pic>
      <p:pic>
        <p:nvPicPr>
          <p:cNvPr id="9" name="Image" descr="Image">
            <a:extLst>
              <a:ext uri="{FF2B5EF4-FFF2-40B4-BE49-F238E27FC236}">
                <a16:creationId xmlns:a16="http://schemas.microsoft.com/office/drawing/2014/main" id="{08D0D3DB-016D-4BC7-ADEF-A58169F0FEEF}"/>
              </a:ext>
            </a:extLst>
          </p:cNvPr>
          <p:cNvPicPr>
            <a:picLocks noChangeAspect="1"/>
          </p:cNvPicPr>
          <p:nvPr/>
        </p:nvPicPr>
        <p:blipFill>
          <a:blip r:embed="rId5"/>
          <a:srcRect t="38810" b="29828"/>
          <a:stretch>
            <a:fillRect/>
          </a:stretch>
        </p:blipFill>
        <p:spPr>
          <a:xfrm>
            <a:off x="715629" y="3532783"/>
            <a:ext cx="1902634" cy="584503"/>
          </a:xfrm>
          <a:prstGeom prst="rect">
            <a:avLst/>
          </a:prstGeom>
          <a:ln w="12700" cap="flat">
            <a:noFill/>
            <a:miter lim="400000"/>
          </a:ln>
          <a:effectLst/>
        </p:spPr>
      </p:pic>
      <p:pic>
        <p:nvPicPr>
          <p:cNvPr id="10" name="Picture 9" descr="Bienvenue sur UMMISCO | Unité de ...">
            <a:extLst>
              <a:ext uri="{FF2B5EF4-FFF2-40B4-BE49-F238E27FC236}">
                <a16:creationId xmlns:a16="http://schemas.microsoft.com/office/drawing/2014/main" id="{331C886E-0173-33F7-B074-EFF2E1F7602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5629" y="4509118"/>
            <a:ext cx="1070418" cy="5845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ogo IRD - Plateforme Elsa">
            <a:extLst>
              <a:ext uri="{FF2B5EF4-FFF2-40B4-BE49-F238E27FC236}">
                <a16:creationId xmlns:a16="http://schemas.microsoft.com/office/drawing/2014/main" id="{5076D4C7-DB12-750E-BA38-6E2C8624C9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9119" y="4509136"/>
            <a:ext cx="2161733" cy="627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1785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Wood Type</Template>
  <TotalTime>3121</TotalTime>
  <Words>621</Words>
  <Application>Microsoft Macintosh PowerPoint</Application>
  <PresentationFormat>Widescreen</PresentationFormat>
  <Paragraphs>49</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Arial</vt:lpstr>
      <vt:lpstr>Cambria</vt:lpstr>
      <vt:lpstr>Rockwell</vt:lpstr>
      <vt:lpstr>Rockwell Condensed</vt:lpstr>
      <vt:lpstr>Wingdings</vt:lpstr>
      <vt:lpstr>Wood Type</vt:lpstr>
      <vt:lpstr>The Paradox of Connectivity: Rapid Migration Enhances Fish Biomass but Not Maximum Sustainable Yield in Generalized Logistic Two-Patch Fishery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Single Patch Generalized Logistic Model</vt:lpstr>
      <vt:lpstr>At Equilibrium</vt:lpstr>
      <vt:lpstr>Two-patch Generalized Logistic Model</vt:lpstr>
      <vt:lpstr>Two-patch Generalized Logistic Model</vt:lpstr>
      <vt:lpstr>At Equilibrium</vt:lpstr>
      <vt:lpstr>Comparing Carrying Capacity</vt:lpstr>
      <vt:lpstr>Comparing Maximum Sustainable Yields</vt:lpstr>
      <vt:lpstr>Simulations</vt:lpstr>
      <vt:lpstr>Thank  you  very much for your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Paradox of Connectivity: Rapid Migration Enhances Fish Biomass but Not Maximum Sustainable Yield in Generalized Logistic Two-Patch Fishery System</dc:title>
  <dc:creator>Nguyen Ngoc Doanh (CECS)</dc:creator>
  <cp:lastModifiedBy>Nguyen Cung Thanh (S.CECS)</cp:lastModifiedBy>
  <cp:revision>15</cp:revision>
  <dcterms:created xsi:type="dcterms:W3CDTF">2025-04-18T02:35:28Z</dcterms:created>
  <dcterms:modified xsi:type="dcterms:W3CDTF">2025-08-27T05:49:04Z</dcterms:modified>
</cp:coreProperties>
</file>